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5" r:id="rId10"/>
    <p:sldId id="264" r:id="rId11"/>
    <p:sldId id="269"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EE31-DD4D-42B0-A448-FD1BFFEBD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A9D34C-ABF0-4194-AA61-F9C776823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44E504-5555-4AE2-B698-AB3D641AA25A}"/>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3BAD80FF-B86F-4615-AC1D-B81549674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2465E-6C99-4AD5-8B00-F1EAFDDEC8C1}"/>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204666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ED07-491D-4D7B-B770-CBC478B54D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150CC0-EA97-4EC4-BA7F-FC73B58DBF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2D2FE-4E63-4577-96FD-218049696EB5}"/>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5F0DC82C-0652-4607-9994-59C2B0C3E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FCCAB-F746-430A-8667-CD062A06A9F5}"/>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247133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1D8B9-2F07-488D-8013-408196D588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8941F6-151C-49A1-AED0-EDCA41E272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01441-F2E9-4715-836D-B9A4D806CDE3}"/>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A8B4107B-F3E5-44FA-BEF3-F67CD1CF8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3C462C-2D95-44E2-A968-2172B3C61B62}"/>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9345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A2A6-4F30-4FE7-8CC5-3A177EF17A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79D829-E514-4D3E-A247-885428971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E07D2-6BA7-41CB-9036-1E543DBB4C8E}"/>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2620B2E4-F3F7-4080-8FAB-5C2D97F830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60913-DC15-419E-84E6-3966D292F7DC}"/>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20386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6C7F-9C17-4289-A1A9-070C22AD1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2AFE48-288E-4011-94AC-655099073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F1C3D-DA4F-41C0-8DF0-374A3324DD35}"/>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D49EE1B4-E962-4DFE-A9D5-0CA65AD84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95445-63BF-4B73-B301-1B844F098FD0}"/>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426012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2159-3678-46E0-BA0C-35F1E82B1C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43310D-FFC6-4EC8-920F-FDDD16204C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658A0F-7C07-432E-8A88-64EE3DC257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46A741-F611-47E2-B588-165997086870}"/>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6" name="Footer Placeholder 5">
            <a:extLst>
              <a:ext uri="{FF2B5EF4-FFF2-40B4-BE49-F238E27FC236}">
                <a16:creationId xmlns:a16="http://schemas.microsoft.com/office/drawing/2014/main" id="{DC12342C-CA96-4628-A5E0-38058D7B61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5C7B79-21BF-45CD-988D-E9ACA199722E}"/>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11894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8D96-68F9-4F53-93C5-1D33502830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1A6908-C397-4868-A744-4C87D185A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E75A9-0F22-4098-8EB1-6FC3A6659B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D28D99-3CCE-4ECC-B25C-D394D8385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D3A5B-5B03-4C8E-95B6-CEF45B753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22A176-E7C8-4D88-8021-B3D8FEBAB148}"/>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8" name="Footer Placeholder 7">
            <a:extLst>
              <a:ext uri="{FF2B5EF4-FFF2-40B4-BE49-F238E27FC236}">
                <a16:creationId xmlns:a16="http://schemas.microsoft.com/office/drawing/2014/main" id="{A8DC401F-A1F7-4E62-8743-070D52BFFA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DB1AAF-8A01-47B3-9C09-9D25609CF8FF}"/>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76969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348E-746D-47FD-982A-041FC50103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3163C4-2F34-40E7-9696-DEE9FC9590E0}"/>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4" name="Footer Placeholder 3">
            <a:extLst>
              <a:ext uri="{FF2B5EF4-FFF2-40B4-BE49-F238E27FC236}">
                <a16:creationId xmlns:a16="http://schemas.microsoft.com/office/drawing/2014/main" id="{4B7DBC90-9AF2-4BDD-8588-B576825EFC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D221E7-DDCE-4287-8867-7EFB4056D61C}"/>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138970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9D938-5AE7-4C64-A936-A2ED0A8BBDFA}"/>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3" name="Footer Placeholder 2">
            <a:extLst>
              <a:ext uri="{FF2B5EF4-FFF2-40B4-BE49-F238E27FC236}">
                <a16:creationId xmlns:a16="http://schemas.microsoft.com/office/drawing/2014/main" id="{6586CA6D-8BD2-4DF7-88F6-A28859EDF9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B2B606-D676-4FD2-9108-2D27E7275AC9}"/>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220064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8C88-9690-41A0-BD93-506632019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255383-0B08-4102-A5D3-CE7F5FB3F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64F55A-6F87-4769-A0AE-719785A31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D493E-0155-4278-88B0-4FB039110055}"/>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6" name="Footer Placeholder 5">
            <a:extLst>
              <a:ext uri="{FF2B5EF4-FFF2-40B4-BE49-F238E27FC236}">
                <a16:creationId xmlns:a16="http://schemas.microsoft.com/office/drawing/2014/main" id="{E6B00B26-16A9-4B9B-9271-48BB23D7C7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FE60FD-65BB-40DE-A3EC-2AE44FCA9F1D}"/>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279335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BDF0-7CA8-42EC-9C2F-2CE0A8685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FCC064-3BA8-4626-B74C-00B1E1376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1716B9-5016-4D4A-A2C3-2F7CE95E4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89FA5-D89F-4CD0-B52A-2A49EBF44704}"/>
              </a:ext>
            </a:extLst>
          </p:cNvPr>
          <p:cNvSpPr>
            <a:spLocks noGrp="1"/>
          </p:cNvSpPr>
          <p:nvPr>
            <p:ph type="dt" sz="half" idx="10"/>
          </p:nvPr>
        </p:nvSpPr>
        <p:spPr/>
        <p:txBody>
          <a:bodyPr/>
          <a:lstStyle/>
          <a:p>
            <a:fld id="{034127BC-E404-45AF-952B-F6DD59333DAC}" type="datetimeFigureOut">
              <a:rPr lang="en-GB" smtClean="0"/>
              <a:t>02/03/2021</a:t>
            </a:fld>
            <a:endParaRPr lang="en-GB"/>
          </a:p>
        </p:txBody>
      </p:sp>
      <p:sp>
        <p:nvSpPr>
          <p:cNvPr id="6" name="Footer Placeholder 5">
            <a:extLst>
              <a:ext uri="{FF2B5EF4-FFF2-40B4-BE49-F238E27FC236}">
                <a16:creationId xmlns:a16="http://schemas.microsoft.com/office/drawing/2014/main" id="{3790A71C-E2D8-4F23-BF6E-61A0FE4B6B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203C26-76D2-4272-91A7-44AE4919ACDF}"/>
              </a:ext>
            </a:extLst>
          </p:cNvPr>
          <p:cNvSpPr>
            <a:spLocks noGrp="1"/>
          </p:cNvSpPr>
          <p:nvPr>
            <p:ph type="sldNum" sz="quarter" idx="12"/>
          </p:nvPr>
        </p:nvSpPr>
        <p:spPr/>
        <p:txBody>
          <a:bodyPr/>
          <a:lstStyle/>
          <a:p>
            <a:fld id="{A94AB82E-E9FE-4782-97C6-B56E6D9B51F8}" type="slidenum">
              <a:rPr lang="en-GB" smtClean="0"/>
              <a:t>‹#›</a:t>
            </a:fld>
            <a:endParaRPr lang="en-GB"/>
          </a:p>
        </p:txBody>
      </p:sp>
    </p:spTree>
    <p:extLst>
      <p:ext uri="{BB962C8B-B14F-4D97-AF65-F5344CB8AC3E}">
        <p14:creationId xmlns:p14="http://schemas.microsoft.com/office/powerpoint/2010/main" val="165080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83F702-363E-43A4-97A6-13CE117D7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F8C45-D43A-4DD2-9FDD-08879D446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ACD86-BF33-4DD5-8402-AED28BF07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127BC-E404-45AF-952B-F6DD59333DAC}" type="datetimeFigureOut">
              <a:rPr lang="en-GB" smtClean="0"/>
              <a:t>02/03/2021</a:t>
            </a:fld>
            <a:endParaRPr lang="en-GB"/>
          </a:p>
        </p:txBody>
      </p:sp>
      <p:sp>
        <p:nvSpPr>
          <p:cNvPr id="5" name="Footer Placeholder 4">
            <a:extLst>
              <a:ext uri="{FF2B5EF4-FFF2-40B4-BE49-F238E27FC236}">
                <a16:creationId xmlns:a16="http://schemas.microsoft.com/office/drawing/2014/main" id="{8B26A2C3-EAD5-44E4-B31E-B7763C321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1A3540-92D3-4B08-A104-9367FE343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AB82E-E9FE-4782-97C6-B56E6D9B51F8}" type="slidenum">
              <a:rPr lang="en-GB" smtClean="0"/>
              <a:t>‹#›</a:t>
            </a:fld>
            <a:endParaRPr lang="en-GB"/>
          </a:p>
        </p:txBody>
      </p:sp>
    </p:spTree>
    <p:extLst>
      <p:ext uri="{BB962C8B-B14F-4D97-AF65-F5344CB8AC3E}">
        <p14:creationId xmlns:p14="http://schemas.microsoft.com/office/powerpoint/2010/main" val="71488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AE6-3C61-447F-8ACE-CC4601C9548C}"/>
              </a:ext>
            </a:extLst>
          </p:cNvPr>
          <p:cNvSpPr>
            <a:spLocks noGrp="1"/>
          </p:cNvSpPr>
          <p:nvPr>
            <p:ph type="ctrTitle"/>
          </p:nvPr>
        </p:nvSpPr>
        <p:spPr>
          <a:xfrm>
            <a:off x="0" y="398209"/>
            <a:ext cx="12192000" cy="2330243"/>
          </a:xfrm>
        </p:spPr>
        <p:txBody>
          <a:bodyPr>
            <a:normAutofit/>
          </a:bodyPr>
          <a:lstStyle/>
          <a:p>
            <a:r>
              <a:rPr lang="en-IN" sz="11500" dirty="0">
                <a:ln>
                  <a:solidFill>
                    <a:schemeClr val="bg1">
                      <a:lumMod val="85000"/>
                    </a:schemeClr>
                  </a:solidFill>
                </a:ln>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X-rays: </a:t>
            </a:r>
            <a:endParaRPr lang="en-GB" sz="11500" dirty="0">
              <a:ln>
                <a:solidFill>
                  <a:schemeClr val="bg1">
                    <a:lumMod val="85000"/>
                  </a:schemeClr>
                </a:solidFill>
              </a:ln>
              <a:solidFill>
                <a:schemeClr val="bg1">
                  <a:lumMod val="95000"/>
                </a:schemeClr>
              </a:solidFill>
              <a:effectLst>
                <a:outerShdw blurRad="38100" dist="38100" dir="2700000" algn="tl">
                  <a:srgbClr val="000000">
                    <a:alpha val="43137"/>
                  </a:srgbClr>
                </a:outerShdw>
              </a:effectLst>
              <a:latin typeface="Castellar" panose="020A0402060406010301" pitchFamily="18" charset="0"/>
            </a:endParaRPr>
          </a:p>
        </p:txBody>
      </p:sp>
      <p:sp>
        <p:nvSpPr>
          <p:cNvPr id="3" name="Subtitle 2">
            <a:extLst>
              <a:ext uri="{FF2B5EF4-FFF2-40B4-BE49-F238E27FC236}">
                <a16:creationId xmlns:a16="http://schemas.microsoft.com/office/drawing/2014/main" id="{92759EA3-525C-48F6-8A61-A968C3A2FE1F}"/>
              </a:ext>
            </a:extLst>
          </p:cNvPr>
          <p:cNvSpPr>
            <a:spLocks noGrp="1"/>
          </p:cNvSpPr>
          <p:nvPr>
            <p:ph type="subTitle" idx="1"/>
          </p:nvPr>
        </p:nvSpPr>
        <p:spPr>
          <a:xfrm>
            <a:off x="1524000" y="4796656"/>
            <a:ext cx="9144000" cy="1655762"/>
          </a:xfrm>
        </p:spPr>
        <p:txBody>
          <a:bodyPr/>
          <a:lstStyle/>
          <a:p>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Dr Gulshan Kumar</a:t>
            </a:r>
          </a:p>
          <a:p>
            <a:r>
              <a:rPr lang="en-IN"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MVSc</a:t>
            </a: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PhD</a:t>
            </a:r>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6" name="Subtitle 2">
            <a:extLst>
              <a:ext uri="{FF2B5EF4-FFF2-40B4-BE49-F238E27FC236}">
                <a16:creationId xmlns:a16="http://schemas.microsoft.com/office/drawing/2014/main" id="{A0836D4F-2233-4105-B27F-D0236AFABD19}"/>
              </a:ext>
            </a:extLst>
          </p:cNvPr>
          <p:cNvSpPr txBox="1">
            <a:spLocks/>
          </p:cNvSpPr>
          <p:nvPr/>
        </p:nvSpPr>
        <p:spPr>
          <a:xfrm>
            <a:off x="294967" y="2840043"/>
            <a:ext cx="1168072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4800" dirty="0">
                <a:ln>
                  <a:solidFill>
                    <a:schemeClr val="bg1">
                      <a:lumMod val="85000"/>
                    </a:schemeClr>
                  </a:solidFill>
                </a:ln>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production</a:t>
            </a:r>
            <a:endParaRPr lang="en-GB" sz="4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06772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FD341-BD0E-4DB6-8F68-D13AFE1E1088}"/>
              </a:ext>
            </a:extLst>
          </p:cNvPr>
          <p:cNvPicPr>
            <a:picLocks noChangeAspect="1"/>
          </p:cNvPicPr>
          <p:nvPr/>
        </p:nvPicPr>
        <p:blipFill>
          <a:blip r:embed="rId2"/>
          <a:stretch>
            <a:fillRect/>
          </a:stretch>
        </p:blipFill>
        <p:spPr>
          <a:xfrm>
            <a:off x="1279556" y="441356"/>
            <a:ext cx="9632887" cy="5975287"/>
          </a:xfrm>
          <a:prstGeom prst="rect">
            <a:avLst/>
          </a:prstGeom>
        </p:spPr>
      </p:pic>
    </p:spTree>
    <p:extLst>
      <p:ext uri="{BB962C8B-B14F-4D97-AF65-F5344CB8AC3E}">
        <p14:creationId xmlns:p14="http://schemas.microsoft.com/office/powerpoint/2010/main" val="338308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4609-A7F0-40F0-892E-89F553D240A1}"/>
              </a:ext>
            </a:extLst>
          </p:cNvPr>
          <p:cNvSpPr>
            <a:spLocks noGrp="1"/>
          </p:cNvSpPr>
          <p:nvPr>
            <p:ph type="title"/>
          </p:nvPr>
        </p:nvSpPr>
        <p:spPr/>
        <p:txBody>
          <a:bodyPr/>
          <a:lstStyle/>
          <a:p>
            <a:pPr algn="ctr"/>
            <a:r>
              <a:rPr lang="en-IN" dirty="0">
                <a:solidFill>
                  <a:schemeClr val="bg1">
                    <a:lumMod val="95000"/>
                  </a:schemeClr>
                </a:solidFill>
              </a:rPr>
              <a:t>The heel effect</a:t>
            </a:r>
            <a:endParaRPr lang="en-GB" dirty="0">
              <a:solidFill>
                <a:schemeClr val="bg1">
                  <a:lumMod val="95000"/>
                </a:schemeClr>
              </a:solidFill>
            </a:endParaRPr>
          </a:p>
        </p:txBody>
      </p:sp>
    </p:spTree>
    <p:extLst>
      <p:ext uri="{BB962C8B-B14F-4D97-AF65-F5344CB8AC3E}">
        <p14:creationId xmlns:p14="http://schemas.microsoft.com/office/powerpoint/2010/main" val="250584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91F296-B5B4-4783-AAF7-FCB1B7C97F96}"/>
              </a:ext>
            </a:extLst>
          </p:cNvPr>
          <p:cNvPicPr>
            <a:picLocks noChangeAspect="1"/>
          </p:cNvPicPr>
          <p:nvPr/>
        </p:nvPicPr>
        <p:blipFill rotWithShape="1">
          <a:blip r:embed="rId2"/>
          <a:srcRect l="23587" t="32473" r="49359" b="30538"/>
          <a:stretch/>
        </p:blipFill>
        <p:spPr>
          <a:xfrm>
            <a:off x="2491903" y="-33440"/>
            <a:ext cx="7031553" cy="6891440"/>
          </a:xfrm>
          <a:prstGeom prst="rect">
            <a:avLst/>
          </a:prstGeom>
        </p:spPr>
      </p:pic>
      <p:sp>
        <p:nvSpPr>
          <p:cNvPr id="3" name="TextBox 2">
            <a:extLst>
              <a:ext uri="{FF2B5EF4-FFF2-40B4-BE49-F238E27FC236}">
                <a16:creationId xmlns:a16="http://schemas.microsoft.com/office/drawing/2014/main" id="{C86D96C2-BB30-494D-A675-99AEBE411363}"/>
              </a:ext>
            </a:extLst>
          </p:cNvPr>
          <p:cNvSpPr txBox="1"/>
          <p:nvPr/>
        </p:nvSpPr>
        <p:spPr>
          <a:xfrm>
            <a:off x="3215148" y="2536724"/>
            <a:ext cx="1474839" cy="369332"/>
          </a:xfrm>
          <a:prstGeom prst="rect">
            <a:avLst/>
          </a:prstGeom>
          <a:noFill/>
        </p:spPr>
        <p:txBody>
          <a:bodyPr wrap="square" rtlCol="0">
            <a:spAutoFit/>
          </a:bodyPr>
          <a:lstStyle/>
          <a:p>
            <a:r>
              <a:rPr lang="en-IN" b="1" dirty="0"/>
              <a:t>The Heel</a:t>
            </a:r>
            <a:endParaRPr lang="en-GB" b="1" dirty="0"/>
          </a:p>
        </p:txBody>
      </p:sp>
      <p:sp>
        <p:nvSpPr>
          <p:cNvPr id="5" name="Left Brace 4">
            <a:extLst>
              <a:ext uri="{FF2B5EF4-FFF2-40B4-BE49-F238E27FC236}">
                <a16:creationId xmlns:a16="http://schemas.microsoft.com/office/drawing/2014/main" id="{37321BD8-3F4D-43BF-844F-EF20A0468A8F}"/>
              </a:ext>
            </a:extLst>
          </p:cNvPr>
          <p:cNvSpPr/>
          <p:nvPr/>
        </p:nvSpPr>
        <p:spPr>
          <a:xfrm rot="5400000">
            <a:off x="3692763" y="2040962"/>
            <a:ext cx="369332" cy="202053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065D04D-461E-4D03-B215-720A2A3A0F4C}"/>
              </a:ext>
            </a:extLst>
          </p:cNvPr>
          <p:cNvSpPr txBox="1"/>
          <p:nvPr/>
        </p:nvSpPr>
        <p:spPr>
          <a:xfrm rot="16200000">
            <a:off x="2655444" y="875066"/>
            <a:ext cx="3302902" cy="369332"/>
          </a:xfrm>
          <a:prstGeom prst="rect">
            <a:avLst/>
          </a:prstGeom>
          <a:noFill/>
        </p:spPr>
        <p:txBody>
          <a:bodyPr wrap="square" rtlCol="0">
            <a:spAutoFit/>
          </a:bodyPr>
          <a:lstStyle/>
          <a:p>
            <a:r>
              <a:rPr lang="en-IN" dirty="0"/>
              <a:t>The rotating </a:t>
            </a:r>
            <a:r>
              <a:rPr lang="en-IN" dirty="0" err="1"/>
              <a:t>beveled</a:t>
            </a:r>
            <a:r>
              <a:rPr lang="en-IN" dirty="0"/>
              <a:t> anode</a:t>
            </a:r>
            <a:endParaRPr lang="en-GB" dirty="0"/>
          </a:p>
        </p:txBody>
      </p:sp>
      <p:sp>
        <p:nvSpPr>
          <p:cNvPr id="7" name="TextBox 6">
            <a:extLst>
              <a:ext uri="{FF2B5EF4-FFF2-40B4-BE49-F238E27FC236}">
                <a16:creationId xmlns:a16="http://schemas.microsoft.com/office/drawing/2014/main" id="{7A2C80DC-47FE-4DB5-A962-C7E6A1AC555F}"/>
              </a:ext>
            </a:extLst>
          </p:cNvPr>
          <p:cNvSpPr txBox="1"/>
          <p:nvPr/>
        </p:nvSpPr>
        <p:spPr>
          <a:xfrm rot="18783062">
            <a:off x="3087195" y="3743431"/>
            <a:ext cx="1580469" cy="307777"/>
          </a:xfrm>
          <a:prstGeom prst="rect">
            <a:avLst/>
          </a:prstGeom>
          <a:noFill/>
        </p:spPr>
        <p:txBody>
          <a:bodyPr wrap="square" rtlCol="0">
            <a:spAutoFit/>
          </a:bodyPr>
          <a:lstStyle/>
          <a:p>
            <a:r>
              <a:rPr lang="en-IN" sz="1400" dirty="0"/>
              <a:t>Bevel of the anode</a:t>
            </a:r>
            <a:endParaRPr lang="en-GB" sz="1400" dirty="0"/>
          </a:p>
        </p:txBody>
      </p:sp>
      <p:sp>
        <p:nvSpPr>
          <p:cNvPr id="8" name="TextBox 7">
            <a:extLst>
              <a:ext uri="{FF2B5EF4-FFF2-40B4-BE49-F238E27FC236}">
                <a16:creationId xmlns:a16="http://schemas.microsoft.com/office/drawing/2014/main" id="{23607DAE-8136-438A-A2B3-FAF9D99EA0D2}"/>
              </a:ext>
            </a:extLst>
          </p:cNvPr>
          <p:cNvSpPr txBox="1"/>
          <p:nvPr/>
        </p:nvSpPr>
        <p:spPr>
          <a:xfrm>
            <a:off x="6931742" y="3175810"/>
            <a:ext cx="2591714" cy="369332"/>
          </a:xfrm>
          <a:prstGeom prst="rect">
            <a:avLst/>
          </a:prstGeom>
          <a:noFill/>
        </p:spPr>
        <p:txBody>
          <a:bodyPr wrap="square" rtlCol="0">
            <a:spAutoFit/>
          </a:bodyPr>
          <a:lstStyle/>
          <a:p>
            <a:r>
              <a:rPr lang="en-IN" dirty="0"/>
              <a:t>The Filament at cathode</a:t>
            </a:r>
            <a:endParaRPr lang="en-GB" dirty="0"/>
          </a:p>
        </p:txBody>
      </p:sp>
    </p:spTree>
    <p:extLst>
      <p:ext uri="{BB962C8B-B14F-4D97-AF65-F5344CB8AC3E}">
        <p14:creationId xmlns:p14="http://schemas.microsoft.com/office/powerpoint/2010/main" val="390930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4F7C3-7305-4A23-A5ED-E3ADB5543219}"/>
              </a:ext>
            </a:extLst>
          </p:cNvPr>
          <p:cNvPicPr>
            <a:picLocks noChangeAspect="1"/>
          </p:cNvPicPr>
          <p:nvPr/>
        </p:nvPicPr>
        <p:blipFill>
          <a:blip r:embed="rId2"/>
          <a:stretch>
            <a:fillRect/>
          </a:stretch>
        </p:blipFill>
        <p:spPr>
          <a:xfrm>
            <a:off x="179078" y="132737"/>
            <a:ext cx="11880189" cy="6679345"/>
          </a:xfrm>
          <a:prstGeom prst="rect">
            <a:avLst/>
          </a:prstGeom>
        </p:spPr>
      </p:pic>
      <p:sp>
        <p:nvSpPr>
          <p:cNvPr id="4" name="TextBox 3">
            <a:extLst>
              <a:ext uri="{FF2B5EF4-FFF2-40B4-BE49-F238E27FC236}">
                <a16:creationId xmlns:a16="http://schemas.microsoft.com/office/drawing/2014/main" id="{A2384F4A-E8D2-4D0B-A22C-3104F1295B11}"/>
              </a:ext>
            </a:extLst>
          </p:cNvPr>
          <p:cNvSpPr txBox="1"/>
          <p:nvPr/>
        </p:nvSpPr>
        <p:spPr>
          <a:xfrm>
            <a:off x="5958347" y="6268061"/>
            <a:ext cx="1563329" cy="369332"/>
          </a:xfrm>
          <a:prstGeom prst="rect">
            <a:avLst/>
          </a:prstGeom>
          <a:noFill/>
        </p:spPr>
        <p:txBody>
          <a:bodyPr wrap="square" rtlCol="0">
            <a:spAutoFit/>
          </a:bodyPr>
          <a:lstStyle/>
          <a:p>
            <a:r>
              <a:rPr lang="en-IN" dirty="0"/>
              <a:t>Cathode side</a:t>
            </a:r>
            <a:endParaRPr lang="en-GB" dirty="0"/>
          </a:p>
        </p:txBody>
      </p:sp>
      <p:sp>
        <p:nvSpPr>
          <p:cNvPr id="5" name="TextBox 4">
            <a:extLst>
              <a:ext uri="{FF2B5EF4-FFF2-40B4-BE49-F238E27FC236}">
                <a16:creationId xmlns:a16="http://schemas.microsoft.com/office/drawing/2014/main" id="{D525AC09-E149-43AA-AA8B-BE77703ED3CB}"/>
              </a:ext>
            </a:extLst>
          </p:cNvPr>
          <p:cNvSpPr txBox="1"/>
          <p:nvPr/>
        </p:nvSpPr>
        <p:spPr>
          <a:xfrm>
            <a:off x="137653" y="6420461"/>
            <a:ext cx="1563329" cy="369332"/>
          </a:xfrm>
          <a:prstGeom prst="rect">
            <a:avLst/>
          </a:prstGeom>
          <a:noFill/>
        </p:spPr>
        <p:txBody>
          <a:bodyPr wrap="square" rtlCol="0">
            <a:spAutoFit/>
          </a:bodyPr>
          <a:lstStyle/>
          <a:p>
            <a:r>
              <a:rPr lang="en-IN" dirty="0"/>
              <a:t>Anode side</a:t>
            </a:r>
            <a:endParaRPr lang="en-GB" dirty="0"/>
          </a:p>
        </p:txBody>
      </p:sp>
      <p:sp>
        <p:nvSpPr>
          <p:cNvPr id="6" name="Right Brace 5">
            <a:extLst>
              <a:ext uri="{FF2B5EF4-FFF2-40B4-BE49-F238E27FC236}">
                <a16:creationId xmlns:a16="http://schemas.microsoft.com/office/drawing/2014/main" id="{73DCC7C6-2BEF-4466-A7A2-4C450BE9F7ED}"/>
              </a:ext>
            </a:extLst>
          </p:cNvPr>
          <p:cNvSpPr/>
          <p:nvPr/>
        </p:nvSpPr>
        <p:spPr>
          <a:xfrm rot="4453778" flipH="1">
            <a:off x="3447326" y="3455883"/>
            <a:ext cx="579754" cy="1448566"/>
          </a:xfrm>
          <a:prstGeom prst="rightBrace">
            <a:avLst>
              <a:gd name="adj1" fmla="val 8333"/>
              <a:gd name="adj2" fmla="val 33457"/>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F56B2436-5C6E-4173-9C66-05258334280A}"/>
              </a:ext>
            </a:extLst>
          </p:cNvPr>
          <p:cNvSpPr txBox="1"/>
          <p:nvPr/>
        </p:nvSpPr>
        <p:spPr>
          <a:xfrm>
            <a:off x="4513007" y="88500"/>
            <a:ext cx="762490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i="1" dirty="0">
                <a:latin typeface="Times New Roman" panose="02020603050405020304" pitchFamily="18" charset="0"/>
                <a:cs typeface="Times New Roman" panose="02020603050405020304" pitchFamily="18" charset="0"/>
              </a:rPr>
              <a:t>The photons produced towards the cathode side of the target have to traverse less through target matter before they come out because of the bevelled target, hence greater no. of photons escape on the cathode side, hence the beam is more intense on cathode side</a:t>
            </a:r>
            <a:endParaRPr lang="en-GB" i="1"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4ED6761C-A861-4A3C-9491-180BA08A4906}"/>
              </a:ext>
            </a:extLst>
          </p:cNvPr>
          <p:cNvCxnSpPr>
            <a:cxnSpLocks/>
          </p:cNvCxnSpPr>
          <p:nvPr/>
        </p:nvCxnSpPr>
        <p:spPr>
          <a:xfrm flipV="1">
            <a:off x="3849329" y="1288829"/>
            <a:ext cx="1991032" cy="241552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D9804D46-6E7F-4CA8-B8E2-FDB6EB07BAA4}"/>
              </a:ext>
            </a:extLst>
          </p:cNvPr>
          <p:cNvSpPr/>
          <p:nvPr/>
        </p:nvSpPr>
        <p:spPr>
          <a:xfrm rot="8051175" flipH="1">
            <a:off x="2320336" y="2777621"/>
            <a:ext cx="579754" cy="1448566"/>
          </a:xfrm>
          <a:prstGeom prst="rightBrace">
            <a:avLst>
              <a:gd name="adj1" fmla="val 8333"/>
              <a:gd name="adj2" fmla="val 61603"/>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5DE485B8-6410-4F40-8DB4-A2B3B1272B00}"/>
              </a:ext>
            </a:extLst>
          </p:cNvPr>
          <p:cNvSpPr txBox="1"/>
          <p:nvPr/>
        </p:nvSpPr>
        <p:spPr>
          <a:xfrm>
            <a:off x="0" y="388380"/>
            <a:ext cx="4129549" cy="2031325"/>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i="1" dirty="0">
                <a:latin typeface="Times New Roman" panose="02020603050405020304" pitchFamily="18" charset="0"/>
                <a:cs typeface="Times New Roman" panose="02020603050405020304" pitchFamily="18" charset="0"/>
              </a:rPr>
              <a:t>The photons produced towards the anode side of the target have to traverse more through target matte, most of them get absorbed in the anode ‘heel’ and only few of them come out, hence lesser no. of photons escape on the anode side, hence the beam is less intense on anode side</a:t>
            </a:r>
            <a:endParaRPr lang="en-GB" i="1"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C7BB44F3-ADB7-4227-A999-EF623B24329C}"/>
              </a:ext>
            </a:extLst>
          </p:cNvPr>
          <p:cNvCxnSpPr>
            <a:cxnSpLocks/>
          </p:cNvCxnSpPr>
          <p:nvPr/>
        </p:nvCxnSpPr>
        <p:spPr>
          <a:xfrm flipH="1" flipV="1">
            <a:off x="1634045" y="2431383"/>
            <a:ext cx="1182897" cy="66577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3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C7792-26A2-4822-8351-AA5E247722A7}"/>
              </a:ext>
            </a:extLst>
          </p:cNvPr>
          <p:cNvPicPr>
            <a:picLocks noChangeAspect="1"/>
          </p:cNvPicPr>
          <p:nvPr/>
        </p:nvPicPr>
        <p:blipFill>
          <a:blip r:embed="rId2"/>
          <a:stretch>
            <a:fillRect/>
          </a:stretch>
        </p:blipFill>
        <p:spPr>
          <a:xfrm>
            <a:off x="0" y="1"/>
            <a:ext cx="12194976" cy="6856326"/>
          </a:xfrm>
          <a:prstGeom prst="rect">
            <a:avLst/>
          </a:prstGeom>
        </p:spPr>
      </p:pic>
    </p:spTree>
    <p:extLst>
      <p:ext uri="{BB962C8B-B14F-4D97-AF65-F5344CB8AC3E}">
        <p14:creationId xmlns:p14="http://schemas.microsoft.com/office/powerpoint/2010/main" val="35279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hlett FDX 1-2 Rotating Anode Tube">
            <a:extLst>
              <a:ext uri="{FF2B5EF4-FFF2-40B4-BE49-F238E27FC236}">
                <a16:creationId xmlns:a16="http://schemas.microsoft.com/office/drawing/2014/main" id="{14D7FA09-A612-4350-87A9-361DFB80D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14672" y="23308"/>
            <a:ext cx="11770856" cy="683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3AF45-3392-4A0E-A243-7B86A58F46A6}"/>
              </a:ext>
            </a:extLst>
          </p:cNvPr>
          <p:cNvSpPr txBox="1"/>
          <p:nvPr/>
        </p:nvSpPr>
        <p:spPr>
          <a:xfrm>
            <a:off x="1474839" y="73741"/>
            <a:ext cx="2256503" cy="369332"/>
          </a:xfrm>
          <a:prstGeom prst="rect">
            <a:avLst/>
          </a:prstGeom>
          <a:noFill/>
        </p:spPr>
        <p:txBody>
          <a:bodyPr wrap="square" rtlCol="0">
            <a:spAutoFit/>
          </a:bodyPr>
          <a:lstStyle/>
          <a:p>
            <a:r>
              <a:rPr lang="en-IN" b="1" dirty="0"/>
              <a:t>Anode (Rotatory)</a:t>
            </a:r>
            <a:endParaRPr lang="en-GB" b="1" dirty="0"/>
          </a:p>
        </p:txBody>
      </p:sp>
      <p:cxnSp>
        <p:nvCxnSpPr>
          <p:cNvPr id="7" name="Straight Connector 6">
            <a:extLst>
              <a:ext uri="{FF2B5EF4-FFF2-40B4-BE49-F238E27FC236}">
                <a16:creationId xmlns:a16="http://schemas.microsoft.com/office/drawing/2014/main" id="{D45EBEFB-6563-4592-9941-54AA23337C60}"/>
              </a:ext>
            </a:extLst>
          </p:cNvPr>
          <p:cNvCxnSpPr>
            <a:cxnSpLocks/>
          </p:cNvCxnSpPr>
          <p:nvPr/>
        </p:nvCxnSpPr>
        <p:spPr>
          <a:xfrm flipH="1" flipV="1">
            <a:off x="3333135" y="443073"/>
            <a:ext cx="3436375" cy="140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072843-8185-4D36-9EFA-36A064775703}"/>
              </a:ext>
            </a:extLst>
          </p:cNvPr>
          <p:cNvSpPr txBox="1"/>
          <p:nvPr/>
        </p:nvSpPr>
        <p:spPr>
          <a:xfrm>
            <a:off x="9011265" y="177927"/>
            <a:ext cx="2256503" cy="369332"/>
          </a:xfrm>
          <a:prstGeom prst="rect">
            <a:avLst/>
          </a:prstGeom>
          <a:noFill/>
        </p:spPr>
        <p:txBody>
          <a:bodyPr wrap="square" rtlCol="0">
            <a:spAutoFit/>
          </a:bodyPr>
          <a:lstStyle/>
          <a:p>
            <a:r>
              <a:rPr lang="en-IN" b="1" dirty="0"/>
              <a:t>Evacuated glass tube </a:t>
            </a:r>
            <a:endParaRPr lang="en-GB" b="1" dirty="0"/>
          </a:p>
        </p:txBody>
      </p:sp>
      <p:cxnSp>
        <p:nvCxnSpPr>
          <p:cNvPr id="13" name="Straight Connector 12">
            <a:extLst>
              <a:ext uri="{FF2B5EF4-FFF2-40B4-BE49-F238E27FC236}">
                <a16:creationId xmlns:a16="http://schemas.microsoft.com/office/drawing/2014/main" id="{F10CEE01-6D29-4A76-B30D-41E64452EB5E}"/>
              </a:ext>
            </a:extLst>
          </p:cNvPr>
          <p:cNvCxnSpPr>
            <a:cxnSpLocks/>
          </p:cNvCxnSpPr>
          <p:nvPr/>
        </p:nvCxnSpPr>
        <p:spPr>
          <a:xfrm flipV="1">
            <a:off x="7831394" y="5501148"/>
            <a:ext cx="0" cy="10225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8A7F3B-B2BC-4457-8092-C61647FF17B6}"/>
              </a:ext>
            </a:extLst>
          </p:cNvPr>
          <p:cNvCxnSpPr>
            <a:cxnSpLocks/>
          </p:cNvCxnSpPr>
          <p:nvPr/>
        </p:nvCxnSpPr>
        <p:spPr>
          <a:xfrm flipV="1">
            <a:off x="8244348" y="443074"/>
            <a:ext cx="766917" cy="5745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A45DF5D-6DFD-4CF2-9A87-4D2DCE56B58E}"/>
              </a:ext>
            </a:extLst>
          </p:cNvPr>
          <p:cNvSpPr txBox="1"/>
          <p:nvPr/>
        </p:nvSpPr>
        <p:spPr>
          <a:xfrm>
            <a:off x="7649496" y="6440135"/>
            <a:ext cx="2256503" cy="369332"/>
          </a:xfrm>
          <a:prstGeom prst="rect">
            <a:avLst/>
          </a:prstGeom>
          <a:noFill/>
        </p:spPr>
        <p:txBody>
          <a:bodyPr wrap="square" rtlCol="0">
            <a:spAutoFit/>
          </a:bodyPr>
          <a:lstStyle/>
          <a:p>
            <a:r>
              <a:rPr lang="en-IN" b="1" dirty="0"/>
              <a:t>Cathode </a:t>
            </a:r>
            <a:endParaRPr lang="en-GB" b="1" dirty="0"/>
          </a:p>
        </p:txBody>
      </p:sp>
      <p:sp>
        <p:nvSpPr>
          <p:cNvPr id="22" name="TextBox 21">
            <a:extLst>
              <a:ext uri="{FF2B5EF4-FFF2-40B4-BE49-F238E27FC236}">
                <a16:creationId xmlns:a16="http://schemas.microsoft.com/office/drawing/2014/main" id="{105E46A7-5730-4BCF-9EE4-2F836F00E356}"/>
              </a:ext>
            </a:extLst>
          </p:cNvPr>
          <p:cNvSpPr txBox="1"/>
          <p:nvPr/>
        </p:nvSpPr>
        <p:spPr>
          <a:xfrm>
            <a:off x="1538747" y="5992761"/>
            <a:ext cx="3106989" cy="584775"/>
          </a:xfrm>
          <a:prstGeom prst="rect">
            <a:avLst/>
          </a:prstGeom>
          <a:noFill/>
        </p:spPr>
        <p:txBody>
          <a:bodyPr wrap="square" rtlCol="0">
            <a:spAutoFit/>
          </a:bodyPr>
          <a:lstStyle/>
          <a:p>
            <a:r>
              <a:rPr lang="en-IN" sz="3200" b="1" dirty="0"/>
              <a:t>An x-ray tube</a:t>
            </a:r>
            <a:endParaRPr lang="en-GB" sz="3200" b="1" dirty="0"/>
          </a:p>
        </p:txBody>
      </p:sp>
    </p:spTree>
    <p:extLst>
      <p:ext uri="{BB962C8B-B14F-4D97-AF65-F5344CB8AC3E}">
        <p14:creationId xmlns:p14="http://schemas.microsoft.com/office/powerpoint/2010/main" val="232586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DF7D42-661E-42D7-B0E6-8A6A7EF88454}"/>
              </a:ext>
            </a:extLst>
          </p:cNvPr>
          <p:cNvPicPr>
            <a:picLocks noChangeAspect="1"/>
          </p:cNvPicPr>
          <p:nvPr/>
        </p:nvPicPr>
        <p:blipFill>
          <a:blip r:embed="rId2"/>
          <a:stretch>
            <a:fillRect/>
          </a:stretch>
        </p:blipFill>
        <p:spPr>
          <a:xfrm>
            <a:off x="1312545" y="0"/>
            <a:ext cx="9566910" cy="6858000"/>
          </a:xfrm>
          <a:prstGeom prst="rect">
            <a:avLst/>
          </a:prstGeom>
        </p:spPr>
      </p:pic>
    </p:spTree>
    <p:extLst>
      <p:ext uri="{BB962C8B-B14F-4D97-AF65-F5344CB8AC3E}">
        <p14:creationId xmlns:p14="http://schemas.microsoft.com/office/powerpoint/2010/main" val="17720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chlett FDX 1-2 Rotating Anode Tube">
            <a:extLst>
              <a:ext uri="{FF2B5EF4-FFF2-40B4-BE49-F238E27FC236}">
                <a16:creationId xmlns:a16="http://schemas.microsoft.com/office/drawing/2014/main" id="{6D1BE6BF-4DB9-4E4D-B87D-27424232D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65" t="16184" r="25143" b="26632"/>
          <a:stretch/>
        </p:blipFill>
        <p:spPr bwMode="auto">
          <a:xfrm flipV="1">
            <a:off x="3581400" y="74793"/>
            <a:ext cx="5029199" cy="670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chlett FDX 1-2 Rotating Anode Tube">
            <a:extLst>
              <a:ext uri="{FF2B5EF4-FFF2-40B4-BE49-F238E27FC236}">
                <a16:creationId xmlns:a16="http://schemas.microsoft.com/office/drawing/2014/main" id="{C2BAD346-5E25-4669-BDAB-7B9848D0B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09" t="14242" r="26897" b="55764"/>
          <a:stretch/>
        </p:blipFill>
        <p:spPr bwMode="auto">
          <a:xfrm flipV="1">
            <a:off x="2477729" y="7867"/>
            <a:ext cx="7388941" cy="684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0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1B0519-B451-4D66-B17C-F86000E20E88}"/>
              </a:ext>
            </a:extLst>
          </p:cNvPr>
          <p:cNvPicPr>
            <a:picLocks noChangeAspect="1"/>
          </p:cNvPicPr>
          <p:nvPr/>
        </p:nvPicPr>
        <p:blipFill rotWithShape="1">
          <a:blip r:embed="rId2"/>
          <a:srcRect l="23587" t="32473" r="49359" b="30538"/>
          <a:stretch/>
        </p:blipFill>
        <p:spPr>
          <a:xfrm>
            <a:off x="2491903" y="-33440"/>
            <a:ext cx="7031553" cy="6891440"/>
          </a:xfrm>
          <a:prstGeom prst="rect">
            <a:avLst/>
          </a:prstGeom>
        </p:spPr>
      </p:pic>
    </p:spTree>
    <p:extLst>
      <p:ext uri="{BB962C8B-B14F-4D97-AF65-F5344CB8AC3E}">
        <p14:creationId xmlns:p14="http://schemas.microsoft.com/office/powerpoint/2010/main" val="413805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3C4FF-5841-45EB-90CD-D1602A5E51C5}"/>
              </a:ext>
            </a:extLst>
          </p:cNvPr>
          <p:cNvPicPr>
            <a:picLocks noChangeAspect="1"/>
          </p:cNvPicPr>
          <p:nvPr/>
        </p:nvPicPr>
        <p:blipFill rotWithShape="1">
          <a:blip r:embed="rId2">
            <a:extLst>
              <a:ext uri="{28A0092B-C50C-407E-A947-70E740481C1C}">
                <a14:useLocalDpi xmlns:a14="http://schemas.microsoft.com/office/drawing/2010/main" val="0"/>
              </a:ext>
            </a:extLst>
          </a:blip>
          <a:srcRect r="14015" b="66667"/>
          <a:stretch/>
        </p:blipFill>
        <p:spPr>
          <a:xfrm>
            <a:off x="54592" y="-1"/>
            <a:ext cx="12164573" cy="6858001"/>
          </a:xfrm>
          <a:prstGeom prst="rect">
            <a:avLst/>
          </a:prstGeom>
        </p:spPr>
      </p:pic>
      <p:sp>
        <p:nvSpPr>
          <p:cNvPr id="4" name="TextBox 3">
            <a:extLst>
              <a:ext uri="{FF2B5EF4-FFF2-40B4-BE49-F238E27FC236}">
                <a16:creationId xmlns:a16="http://schemas.microsoft.com/office/drawing/2014/main" id="{78B8180F-5AF4-4FAD-9E83-7D423F9C3E01}"/>
              </a:ext>
            </a:extLst>
          </p:cNvPr>
          <p:cNvSpPr txBox="1"/>
          <p:nvPr/>
        </p:nvSpPr>
        <p:spPr>
          <a:xfrm>
            <a:off x="265471" y="339217"/>
            <a:ext cx="11710219" cy="830997"/>
          </a:xfrm>
          <a:prstGeom prst="rect">
            <a:avLst/>
          </a:prstGeom>
          <a:noFill/>
        </p:spPr>
        <p:txBody>
          <a:bodyPr wrap="square" rtlCol="0">
            <a:spAutoFit/>
          </a:bodyPr>
          <a:lstStyle/>
          <a:p>
            <a:r>
              <a:rPr lang="en-IN" sz="1600" i="1" dirty="0">
                <a:latin typeface="Times New Roman" panose="02020603050405020304" pitchFamily="18" charset="0"/>
                <a:cs typeface="Times New Roman" panose="02020603050405020304" pitchFamily="18" charset="0"/>
              </a:rPr>
              <a:t>The electron (in red circle) had started moving from the cathode, it entered the target atom at ‘A’ and was passing so close to the nucleus that the +</a:t>
            </a:r>
            <a:r>
              <a:rPr lang="en-IN" sz="1600" i="1" dirty="0" err="1">
                <a:latin typeface="Times New Roman" panose="02020603050405020304" pitchFamily="18" charset="0"/>
                <a:cs typeface="Times New Roman" panose="02020603050405020304" pitchFamily="18" charset="0"/>
              </a:rPr>
              <a:t>ve</a:t>
            </a:r>
            <a:r>
              <a:rPr lang="en-IN" sz="1600" i="1" dirty="0">
                <a:latin typeface="Times New Roman" panose="02020603050405020304" pitchFamily="18" charset="0"/>
                <a:cs typeface="Times New Roman" panose="02020603050405020304" pitchFamily="18" charset="0"/>
              </a:rPr>
              <a:t> charge in the nucleus attracted it causing its deviation from its original path ‘B’. This change in direction caused conversion of some of the kinetic energy of this electron into an x-ray photon, due to an abrupt change in direction, also its own ‘original’ KE was reduced</a:t>
            </a:r>
            <a:endParaRPr lang="en-GB" sz="1600" i="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519927F-3785-4998-9419-3B7099BA2928}"/>
              </a:ext>
            </a:extLst>
          </p:cNvPr>
          <p:cNvSpPr/>
          <p:nvPr/>
        </p:nvSpPr>
        <p:spPr>
          <a:xfrm>
            <a:off x="1696063" y="4645741"/>
            <a:ext cx="491613" cy="486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EC62D38-1F4B-469F-809F-5D8588D29115}"/>
              </a:ext>
            </a:extLst>
          </p:cNvPr>
          <p:cNvSpPr txBox="1"/>
          <p:nvPr/>
        </p:nvSpPr>
        <p:spPr>
          <a:xfrm>
            <a:off x="4689987" y="2863734"/>
            <a:ext cx="491613" cy="369332"/>
          </a:xfrm>
          <a:prstGeom prst="rect">
            <a:avLst/>
          </a:prstGeom>
          <a:noFill/>
        </p:spPr>
        <p:txBody>
          <a:bodyPr wrap="square" rtlCol="0">
            <a:spAutoFit/>
          </a:bodyPr>
          <a:lstStyle/>
          <a:p>
            <a:r>
              <a:rPr lang="en-IN" b="1" dirty="0">
                <a:solidFill>
                  <a:srgbClr val="FF0000"/>
                </a:solidFill>
              </a:rPr>
              <a:t>A</a:t>
            </a:r>
            <a:endParaRPr lang="en-GB" b="1" dirty="0">
              <a:solidFill>
                <a:srgbClr val="FF0000"/>
              </a:solidFill>
            </a:endParaRPr>
          </a:p>
        </p:txBody>
      </p:sp>
      <p:sp>
        <p:nvSpPr>
          <p:cNvPr id="7" name="TextBox 6">
            <a:extLst>
              <a:ext uri="{FF2B5EF4-FFF2-40B4-BE49-F238E27FC236}">
                <a16:creationId xmlns:a16="http://schemas.microsoft.com/office/drawing/2014/main" id="{3653B603-E53E-4992-9D32-FB8B0406133E}"/>
              </a:ext>
            </a:extLst>
          </p:cNvPr>
          <p:cNvSpPr txBox="1"/>
          <p:nvPr/>
        </p:nvSpPr>
        <p:spPr>
          <a:xfrm>
            <a:off x="1804220" y="2839158"/>
            <a:ext cx="491613" cy="369332"/>
          </a:xfrm>
          <a:prstGeom prst="rect">
            <a:avLst/>
          </a:prstGeom>
          <a:noFill/>
        </p:spPr>
        <p:txBody>
          <a:bodyPr wrap="square" rtlCol="0">
            <a:spAutoFit/>
          </a:bodyPr>
          <a:lstStyle/>
          <a:p>
            <a:r>
              <a:rPr lang="en-IN" b="1" dirty="0">
                <a:solidFill>
                  <a:srgbClr val="FF0000"/>
                </a:solidFill>
              </a:rPr>
              <a:t>B</a:t>
            </a:r>
            <a:endParaRPr lang="en-GB" b="1" dirty="0">
              <a:solidFill>
                <a:srgbClr val="FF0000"/>
              </a:solidFill>
            </a:endParaRPr>
          </a:p>
        </p:txBody>
      </p:sp>
    </p:spTree>
    <p:extLst>
      <p:ext uri="{BB962C8B-B14F-4D97-AF65-F5344CB8AC3E}">
        <p14:creationId xmlns:p14="http://schemas.microsoft.com/office/powerpoint/2010/main" val="405454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C65E9-7FA2-4B01-A5C9-65004EC8C97B}"/>
              </a:ext>
            </a:extLst>
          </p:cNvPr>
          <p:cNvSpPr txBox="1"/>
          <p:nvPr/>
        </p:nvSpPr>
        <p:spPr>
          <a:xfrm>
            <a:off x="265471" y="235981"/>
            <a:ext cx="11710219" cy="1077218"/>
          </a:xfrm>
          <a:prstGeom prst="rect">
            <a:avLst/>
          </a:prstGeom>
          <a:noFill/>
        </p:spPr>
        <p:txBody>
          <a:bodyPr wrap="square" rtlCol="0">
            <a:spAutoFit/>
          </a:bodyPr>
          <a:lstStyle/>
          <a:p>
            <a:r>
              <a:rPr lang="en-IN" sz="1600" i="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electron (in red circle) had started moving from the cathode, it entered the target atom at ‘A’ and knocked the electron of the K-shell of the target atom (in green circle). Some fraction of its KE was utilised in knocking out the electron in green circle (equivalent to its binding energy). A hole was created (dotted circle) in the K-shell which was then filled up by an electron  (in blue circle) from higher (L) shell. The difference of energies of K and L shell was released in the form of an x-ray photon (Characteristic radiation) .</a:t>
            </a:r>
            <a:endParaRPr lang="en-GB" sz="1600" i="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F3F284D-41D2-4049-B468-582AB0C767BF}"/>
              </a:ext>
            </a:extLst>
          </p:cNvPr>
          <p:cNvPicPr>
            <a:picLocks noChangeAspect="1"/>
          </p:cNvPicPr>
          <p:nvPr/>
        </p:nvPicPr>
        <p:blipFill rotWithShape="1">
          <a:blip r:embed="rId2">
            <a:extLst>
              <a:ext uri="{28A0092B-C50C-407E-A947-70E740481C1C}">
                <a14:useLocalDpi xmlns:a14="http://schemas.microsoft.com/office/drawing/2010/main" val="0"/>
              </a:ext>
            </a:extLst>
          </a:blip>
          <a:srcRect l="2479" t="44087" r="9874" b="26450"/>
          <a:stretch/>
        </p:blipFill>
        <p:spPr>
          <a:xfrm>
            <a:off x="248002" y="1356854"/>
            <a:ext cx="11748610" cy="5431461"/>
          </a:xfrm>
          <a:prstGeom prst="rect">
            <a:avLst/>
          </a:prstGeom>
        </p:spPr>
      </p:pic>
      <p:sp>
        <p:nvSpPr>
          <p:cNvPr id="7" name="Oval 6">
            <a:extLst>
              <a:ext uri="{FF2B5EF4-FFF2-40B4-BE49-F238E27FC236}">
                <a16:creationId xmlns:a16="http://schemas.microsoft.com/office/drawing/2014/main" id="{50D5981E-D88D-4375-A389-D2E1BDA524CE}"/>
              </a:ext>
            </a:extLst>
          </p:cNvPr>
          <p:cNvSpPr/>
          <p:nvPr/>
        </p:nvSpPr>
        <p:spPr>
          <a:xfrm>
            <a:off x="1666569" y="5545395"/>
            <a:ext cx="530941" cy="45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BF9EEBA-5B45-4CD8-BD10-42910D6E8C86}"/>
              </a:ext>
            </a:extLst>
          </p:cNvPr>
          <p:cNvSpPr/>
          <p:nvPr/>
        </p:nvSpPr>
        <p:spPr>
          <a:xfrm>
            <a:off x="5786281" y="4414374"/>
            <a:ext cx="491613" cy="457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9786C7-DBFE-4EE8-905E-B42CCF263ECA}"/>
              </a:ext>
            </a:extLst>
          </p:cNvPr>
          <p:cNvSpPr txBox="1"/>
          <p:nvPr/>
        </p:nvSpPr>
        <p:spPr>
          <a:xfrm>
            <a:off x="5456896" y="4488115"/>
            <a:ext cx="491613" cy="369332"/>
          </a:xfrm>
          <a:prstGeom prst="rect">
            <a:avLst/>
          </a:prstGeom>
          <a:noFill/>
        </p:spPr>
        <p:txBody>
          <a:bodyPr wrap="square" rtlCol="0">
            <a:spAutoFit/>
          </a:bodyPr>
          <a:lstStyle/>
          <a:p>
            <a:r>
              <a:rPr lang="en-IN" b="1" dirty="0">
                <a:solidFill>
                  <a:srgbClr val="FF0000"/>
                </a:solidFill>
              </a:rPr>
              <a:t>A</a:t>
            </a:r>
            <a:endParaRPr lang="en-GB" b="1" dirty="0">
              <a:solidFill>
                <a:srgbClr val="FF0000"/>
              </a:solidFill>
            </a:endParaRPr>
          </a:p>
        </p:txBody>
      </p:sp>
      <p:sp>
        <p:nvSpPr>
          <p:cNvPr id="10" name="Oval 9">
            <a:extLst>
              <a:ext uri="{FF2B5EF4-FFF2-40B4-BE49-F238E27FC236}">
                <a16:creationId xmlns:a16="http://schemas.microsoft.com/office/drawing/2014/main" id="{57012E58-439D-4B48-810B-758AC35100EE}"/>
              </a:ext>
            </a:extLst>
          </p:cNvPr>
          <p:cNvSpPr/>
          <p:nvPr/>
        </p:nvSpPr>
        <p:spPr>
          <a:xfrm>
            <a:off x="1671489" y="2954596"/>
            <a:ext cx="530941" cy="4571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BF42047-30E3-4FB5-BB09-1FDA1D131A62}"/>
              </a:ext>
            </a:extLst>
          </p:cNvPr>
          <p:cNvSpPr/>
          <p:nvPr/>
        </p:nvSpPr>
        <p:spPr>
          <a:xfrm>
            <a:off x="2944759" y="2930020"/>
            <a:ext cx="530941" cy="457195"/>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01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F7ED5-D06C-432E-99B2-67C52EDE2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39" y="0"/>
            <a:ext cx="7307121" cy="6858000"/>
          </a:xfrm>
          <a:prstGeom prst="rect">
            <a:avLst/>
          </a:prstGeom>
        </p:spPr>
      </p:pic>
    </p:spTree>
    <p:extLst>
      <p:ext uri="{BB962C8B-B14F-4D97-AF65-F5344CB8AC3E}">
        <p14:creationId xmlns:p14="http://schemas.microsoft.com/office/powerpoint/2010/main" val="352383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352</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Castellar</vt:lpstr>
      <vt:lpstr>Garamond</vt:lpstr>
      <vt:lpstr>Times New Roman</vt:lpstr>
      <vt:lpstr>Office Theme</vt:lpstr>
      <vt:lpstr>X-rays: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heel effect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X-rays:  Interaction with matter</dc:title>
  <dc:creator>Gulshan</dc:creator>
  <cp:lastModifiedBy>Gulshan</cp:lastModifiedBy>
  <cp:revision>31</cp:revision>
  <dcterms:created xsi:type="dcterms:W3CDTF">2021-02-28T17:27:36Z</dcterms:created>
  <dcterms:modified xsi:type="dcterms:W3CDTF">2021-03-02T17:55:30Z</dcterms:modified>
</cp:coreProperties>
</file>