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85" r:id="rId5"/>
    <p:sldId id="283" r:id="rId6"/>
    <p:sldId id="259" r:id="rId7"/>
    <p:sldId id="261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9" r:id="rId16"/>
    <p:sldId id="268" r:id="rId17"/>
    <p:sldId id="286" r:id="rId18"/>
    <p:sldId id="275" r:id="rId19"/>
    <p:sldId id="269" r:id="rId20"/>
    <p:sldId id="271" r:id="rId21"/>
    <p:sldId id="288" r:id="rId22"/>
    <p:sldId id="280" r:id="rId23"/>
    <p:sldId id="287" r:id="rId24"/>
    <p:sldId id="281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6622-260A-49DC-9CB2-61D5CCE108FF}" type="datetimeFigureOut">
              <a:rPr lang="en-IN" smtClean="0"/>
              <a:pPr/>
              <a:t>10-07-2023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A90D3-4083-46EC-AB1F-1B7B8E5AF8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Severe </a:t>
            </a:r>
            <a:r>
              <a:rPr lang="en-US" dirty="0" err="1" smtClean="0"/>
              <a:t>conjuctiviis</a:t>
            </a:r>
            <a:r>
              <a:rPr lang="en-US" dirty="0" smtClean="0"/>
              <a:t> and edema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90D3-4083-46EC-AB1F-1B7B8E5AF88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Bovine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Rhinotracheitis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IBR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Dr </a:t>
            </a:r>
            <a:r>
              <a:rPr lang="en-US" dirty="0" err="1" smtClean="0">
                <a:solidFill>
                  <a:srgbClr val="FF0000"/>
                </a:solidFill>
              </a:rPr>
              <a:t>Padma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Nibash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Panigrahi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Assistant Professor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Department of Veterinary Medicine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DUVASU</a:t>
            </a:r>
            <a:r>
              <a:rPr lang="en-US" smtClean="0">
                <a:solidFill>
                  <a:srgbClr val="FF0000"/>
                </a:solidFill>
              </a:rPr>
              <a:t>, Mathura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8" name="AutoShape 4" descr="http://www.dairyaustralia.com.au/%7E/media/Images/Animals%20feed%20and%20environment/Animal%20Welfare/Animal%20health%20V2/Sudden%20drop/INFECTIOUS%20BOVINE%20RHINOTRACHEITIS.jpg?mh=200&amp;mw=200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419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effectLst/>
              </a:rPr>
              <a:t>Systemic disease in newborn calves</a:t>
            </a:r>
            <a:endParaRPr lang="en-US" sz="34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newborn calves under 10 days of age </a:t>
            </a:r>
          </a:p>
          <a:p>
            <a:r>
              <a:rPr lang="en-US" dirty="0" smtClean="0"/>
              <a:t>highly fatal</a:t>
            </a:r>
          </a:p>
          <a:p>
            <a:r>
              <a:rPr lang="en-US" dirty="0" smtClean="0"/>
              <a:t>Sudden anorexia, fever</a:t>
            </a:r>
          </a:p>
          <a:p>
            <a:r>
              <a:rPr lang="en-US" dirty="0" smtClean="0"/>
              <a:t>excessive salivation</a:t>
            </a:r>
          </a:p>
          <a:p>
            <a:r>
              <a:rPr lang="en-US" dirty="0" smtClean="0"/>
              <a:t>rhinitis</a:t>
            </a:r>
          </a:p>
          <a:p>
            <a:r>
              <a:rPr lang="en-US" dirty="0" smtClean="0"/>
              <a:t>unilateral or bilateral conjunctivitis</a:t>
            </a:r>
          </a:p>
          <a:p>
            <a:r>
              <a:rPr lang="en-US" dirty="0" smtClean="0"/>
              <a:t>Bronchopneumonia</a:t>
            </a:r>
          </a:p>
          <a:p>
            <a:r>
              <a:rPr lang="en-US" dirty="0" smtClean="0"/>
              <a:t>loud breath sounds, crackles and wheezes </a:t>
            </a:r>
          </a:p>
          <a:p>
            <a:r>
              <a:rPr lang="en-US" dirty="0" smtClean="0"/>
              <a:t>Outbreaks- unvaccinated herd (dams)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effectLst/>
              </a:rPr>
              <a:t>Abortion (</a:t>
            </a:r>
            <a:r>
              <a:rPr lang="en-US" sz="3400" b="1" dirty="0" err="1" smtClean="0">
                <a:effectLst/>
              </a:rPr>
              <a:t>IPV</a:t>
            </a:r>
            <a:r>
              <a:rPr lang="en-US" sz="3400" b="1" dirty="0" smtClean="0">
                <a:effectLst/>
              </a:rPr>
              <a:t>)</a:t>
            </a:r>
            <a:endParaRPr lang="en-US" sz="34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6-8 month of pregnancy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Retention of placenta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Endometritis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Infectious </a:t>
            </a:r>
            <a:r>
              <a:rPr lang="en-US" dirty="0" err="1" smtClean="0"/>
              <a:t>vulvo</a:t>
            </a:r>
            <a:r>
              <a:rPr lang="en-US" dirty="0" smtClean="0"/>
              <a:t> </a:t>
            </a:r>
            <a:r>
              <a:rPr lang="en-US" dirty="0" err="1" smtClean="0"/>
              <a:t>vaginitis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Short estrous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Infertility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effectLst/>
              </a:rPr>
              <a:t>NECROPSY FINDINGS</a:t>
            </a:r>
            <a:endParaRPr lang="en-US" sz="3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Adult cattle- </a:t>
            </a:r>
            <a:r>
              <a:rPr lang="en-US" dirty="0" err="1" smtClean="0"/>
              <a:t>tracheitis</a:t>
            </a:r>
            <a:r>
              <a:rPr lang="en-US" dirty="0" smtClean="0"/>
              <a:t>, bronchitis</a:t>
            </a:r>
          </a:p>
          <a:p>
            <a:r>
              <a:rPr lang="en-US" dirty="0" smtClean="0"/>
              <a:t>Pulmonary emphysema or  bronchopneumonia,</a:t>
            </a:r>
          </a:p>
          <a:p>
            <a:r>
              <a:rPr lang="en-US" dirty="0" smtClean="0"/>
              <a:t>Profuse and </a:t>
            </a:r>
            <a:r>
              <a:rPr lang="en-US" dirty="0" err="1" smtClean="0"/>
              <a:t>fibrinopurulent</a:t>
            </a:r>
            <a:r>
              <a:rPr lang="en-US" dirty="0" smtClean="0"/>
              <a:t> exudates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Lymph nodes</a:t>
            </a:r>
            <a:r>
              <a:rPr lang="en-US" dirty="0" smtClean="0"/>
              <a:t>: throat and neck region are usually swollen and edematous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Aborted fetuses</a:t>
            </a:r>
            <a:r>
              <a:rPr lang="en-US" dirty="0" smtClean="0"/>
              <a:t>: autolysis and focal necrotizing hepatitis</a:t>
            </a:r>
          </a:p>
        </p:txBody>
      </p:sp>
      <p:pic>
        <p:nvPicPr>
          <p:cNvPr id="4" name="Picture 2" descr="http://ocw.tufts.edu/data/72/1362314/1368461/137340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84212" y="836614"/>
            <a:ext cx="3197225" cy="16763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Rhinitis with congested nasal chambers</a:t>
            </a:r>
          </a:p>
        </p:txBody>
      </p:sp>
      <p:pic>
        <p:nvPicPr>
          <p:cNvPr id="398339" name="Picture 3" descr="DSC02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8000"/>
          </a:blip>
          <a:srcRect t="6735" b="2350"/>
          <a:stretch>
            <a:fillRect/>
          </a:stretch>
        </p:blipFill>
        <p:spPr>
          <a:xfrm>
            <a:off x="1116013" y="1196975"/>
            <a:ext cx="6858000" cy="4676775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drag_rao@yahoo.com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Special Pathology-I (VPP-511)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E721-DC9B-4529-AEB7-FA6966338CE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Tracheitis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IBR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99363" name="Picture 3" descr="DSC020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 t="1683" r="1999" b="5717"/>
          <a:stretch>
            <a:fillRect/>
          </a:stretch>
        </p:blipFill>
        <p:spPr>
          <a:xfrm>
            <a:off x="1116013" y="1125538"/>
            <a:ext cx="6934200" cy="4914900"/>
          </a:xfrm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drag_rao@yahoo.com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Special Pathology-I (VPP-511)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9F4-7AEA-4DEC-AE77-3B0655478FD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Histology</a:t>
            </a:r>
            <a:r>
              <a:rPr lang="en-US" dirty="0" smtClean="0"/>
              <a:t> – formalin-fixed samples:</a:t>
            </a:r>
          </a:p>
          <a:p>
            <a:r>
              <a:rPr lang="en-US" dirty="0" smtClean="0"/>
              <a:t>abortion/neonate: lung, liver, trachea, kidney, adrenal gland, rumen, esophagus, pharynx; </a:t>
            </a:r>
          </a:p>
          <a:p>
            <a:r>
              <a:rPr lang="en-US" dirty="0" smtClean="0"/>
              <a:t>respiratory form: nasal turbinate, trachea, pharynx, lung</a:t>
            </a:r>
          </a:p>
          <a:p>
            <a:r>
              <a:rPr lang="en-US" dirty="0" smtClean="0"/>
              <a:t>encephalitic form: half of mid </a:t>
            </a:r>
            <a:r>
              <a:rPr lang="en-US" dirty="0" err="1" smtClean="0"/>
              <a:t>sagittally</a:t>
            </a:r>
            <a:r>
              <a:rPr lang="en-US" dirty="0" smtClean="0"/>
              <a:t> sectioned brain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Virology</a:t>
            </a:r>
            <a:r>
              <a:rPr lang="en-US" dirty="0" smtClean="0"/>
              <a:t> - abortion/neonate: lung, liver, kidney, rumen</a:t>
            </a:r>
          </a:p>
          <a:p>
            <a:r>
              <a:rPr lang="en-US" dirty="0" smtClean="0"/>
              <a:t>respiratory form: lung, trachea, nasal swab </a:t>
            </a:r>
          </a:p>
          <a:p>
            <a:r>
              <a:rPr lang="en-US" dirty="0" smtClean="0"/>
              <a:t>Encephalitic form: half of </a:t>
            </a:r>
            <a:r>
              <a:rPr lang="en-US" dirty="0" err="1" smtClean="0"/>
              <a:t>midsagittally</a:t>
            </a:r>
            <a:r>
              <a:rPr lang="en-US" dirty="0" smtClean="0"/>
              <a:t>-sectioned brain (FAT, </a:t>
            </a:r>
            <a:r>
              <a:rPr lang="en-US" dirty="0" err="1" smtClean="0"/>
              <a:t>PCR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</a:rPr>
              <a:t>Isolation of virus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Cell lines </a:t>
            </a:r>
            <a:r>
              <a:rPr lang="en-IN" dirty="0" smtClean="0"/>
              <a:t>- </a:t>
            </a:r>
            <a:r>
              <a:rPr lang="en-IN" dirty="0" err="1" smtClean="0"/>
              <a:t>Madin</a:t>
            </a:r>
            <a:r>
              <a:rPr lang="en-IN" dirty="0" smtClean="0"/>
              <a:t>–Darby bovine kidney cell line (</a:t>
            </a:r>
            <a:r>
              <a:rPr lang="en-IN" dirty="0" err="1" smtClean="0"/>
              <a:t>MDBK</a:t>
            </a:r>
            <a:r>
              <a:rPr lang="en-IN" dirty="0" smtClean="0"/>
              <a:t>) </a:t>
            </a:r>
            <a:r>
              <a:rPr lang="en-IN" dirty="0" err="1" smtClean="0"/>
              <a:t>uesd</a:t>
            </a:r>
            <a:r>
              <a:rPr lang="en-IN" dirty="0" smtClean="0"/>
              <a:t> for BoHV-1 propagation</a:t>
            </a:r>
          </a:p>
          <a:p>
            <a:r>
              <a:rPr lang="en-IN" dirty="0" smtClean="0"/>
              <a:t>Virus isolation from semen (a prescribed test for </a:t>
            </a:r>
            <a:r>
              <a:rPr lang="en-IN" dirty="0" smtClean="0">
                <a:solidFill>
                  <a:srgbClr val="00B050"/>
                </a:solidFill>
              </a:rPr>
              <a:t>international trade</a:t>
            </a:r>
            <a:r>
              <a:rPr lang="en-IN" dirty="0" smtClean="0"/>
              <a:t>)</a:t>
            </a:r>
          </a:p>
          <a:p>
            <a:r>
              <a:rPr lang="en-IN" b="1" dirty="0" smtClean="0"/>
              <a:t>Nucleic acid detection</a:t>
            </a:r>
          </a:p>
          <a:p>
            <a:r>
              <a:rPr lang="en-IN" dirty="0" smtClean="0"/>
              <a:t>DNA–DNA hybridisation and the </a:t>
            </a:r>
            <a:r>
              <a:rPr lang="en-IN" dirty="0" err="1" smtClean="0"/>
              <a:t>PCR</a:t>
            </a:r>
            <a:endParaRPr lang="en-IN" dirty="0" smtClean="0"/>
          </a:p>
          <a:p>
            <a:r>
              <a:rPr lang="en-IN" dirty="0" smtClean="0"/>
              <a:t>Real-time polymerase chain reaction (a prescribed test for international trade)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Viral antigen detection</a:t>
            </a:r>
          </a:p>
          <a:p>
            <a:r>
              <a:rPr lang="en-IN" dirty="0" smtClean="0"/>
              <a:t>Nasal, ocular or genital swabs can be directly smeared onto glass cover-slips</a:t>
            </a:r>
          </a:p>
          <a:p>
            <a:r>
              <a:rPr lang="en-IN" dirty="0" smtClean="0"/>
              <a:t>direct or indirect fluorescent antibody test</a:t>
            </a:r>
          </a:p>
          <a:p>
            <a:r>
              <a:rPr lang="en-US" dirty="0" smtClean="0"/>
              <a:t>ELISA</a:t>
            </a:r>
          </a:p>
          <a:p>
            <a:r>
              <a:rPr lang="en-US" dirty="0" err="1" smtClean="0"/>
              <a:t>VNT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effectLst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No specific anti viral drug</a:t>
            </a:r>
          </a:p>
          <a:p>
            <a:r>
              <a:rPr lang="en-IN" dirty="0" smtClean="0"/>
              <a:t>Broad-spectrum antimicrobials are indicated if secondary bacterial </a:t>
            </a:r>
            <a:r>
              <a:rPr lang="en-IN" dirty="0" err="1" smtClean="0"/>
              <a:t>tracheitis</a:t>
            </a:r>
            <a:r>
              <a:rPr lang="en-IN" dirty="0" smtClean="0"/>
              <a:t> and pneumonia are present</a:t>
            </a:r>
          </a:p>
          <a:p>
            <a:r>
              <a:rPr lang="en-US" dirty="0" smtClean="0"/>
              <a:t>OTC, </a:t>
            </a:r>
            <a:r>
              <a:rPr lang="en-US" dirty="0" err="1" smtClean="0"/>
              <a:t>Ceftriazone</a:t>
            </a:r>
            <a:r>
              <a:rPr lang="en-US" dirty="0" smtClean="0"/>
              <a:t>, </a:t>
            </a:r>
            <a:r>
              <a:rPr lang="en-US" dirty="0" err="1" smtClean="0"/>
              <a:t>Ceftiofur</a:t>
            </a:r>
            <a:r>
              <a:rPr lang="en-US" dirty="0" smtClean="0"/>
              <a:t>, </a:t>
            </a:r>
            <a:r>
              <a:rPr lang="en-US" dirty="0" err="1" smtClean="0"/>
              <a:t>Enrofloxacin</a:t>
            </a:r>
            <a:endParaRPr lang="en-US" dirty="0" smtClean="0"/>
          </a:p>
          <a:p>
            <a:r>
              <a:rPr lang="en-US" dirty="0" smtClean="0"/>
              <a:t>Bronchodilator: </a:t>
            </a:r>
            <a:r>
              <a:rPr lang="en-US" dirty="0" err="1" smtClean="0"/>
              <a:t>Deriphylline</a:t>
            </a:r>
            <a:endParaRPr lang="en-US" dirty="0" smtClean="0"/>
          </a:p>
          <a:p>
            <a:r>
              <a:rPr lang="en-US" dirty="0" err="1" smtClean="0"/>
              <a:t>Inhailation</a:t>
            </a:r>
            <a:endParaRPr lang="en-US" dirty="0" smtClean="0"/>
          </a:p>
          <a:p>
            <a:r>
              <a:rPr lang="en-US" dirty="0" err="1" smtClean="0"/>
              <a:t>NSAID</a:t>
            </a:r>
            <a:endParaRPr lang="en-US" dirty="0" smtClean="0"/>
          </a:p>
          <a:p>
            <a:r>
              <a:rPr lang="en-US" dirty="0" smtClean="0"/>
              <a:t>Supportive therapy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/>
              </a:rPr>
              <a:t>Etiology</a:t>
            </a:r>
            <a:endParaRPr lang="en-US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8792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Alfa herpesviridae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subtypes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Bovine herpes virus-l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BHV-l .l (respiratory)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BHV-l.2a and 1.2b(genital)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BHV- l.3 (BHV-5; encephalitic)</a:t>
            </a:r>
            <a:endParaRPr lang="en-US" dirty="0"/>
          </a:p>
        </p:txBody>
      </p:sp>
      <p:pic>
        <p:nvPicPr>
          <p:cNvPr id="4" name="Picture 2" descr="http://microbewiki.kenyon.edu/images/thumb/a/a0/Herpes.diagram.jpg/180px-Herpes.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28800"/>
            <a:ext cx="1714500" cy="1771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effectLst/>
              </a:rPr>
              <a:t>Control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Vaccination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Biosecurity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Hygiene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Isolation and </a:t>
            </a:r>
            <a:r>
              <a:rPr lang="en-US" dirty="0" err="1" smtClean="0"/>
              <a:t>quarrantine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>
                <a:effectLst/>
              </a:rPr>
              <a:t>Vaccination</a:t>
            </a:r>
            <a:endParaRPr lang="en-IN" sz="3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IN" dirty="0" smtClean="0"/>
              <a:t>(6-12 months of age)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Modified live-virus vaccines</a:t>
            </a:r>
            <a:r>
              <a:rPr lang="en-IN" dirty="0" smtClean="0"/>
              <a:t> (2 types)</a:t>
            </a:r>
          </a:p>
          <a:p>
            <a:pPr lvl="1"/>
            <a:r>
              <a:rPr lang="en-IN" dirty="0" smtClean="0">
                <a:solidFill>
                  <a:srgbClr val="00B050"/>
                </a:solidFill>
              </a:rPr>
              <a:t>parenteral</a:t>
            </a:r>
            <a:r>
              <a:rPr lang="en-IN" dirty="0" smtClean="0"/>
              <a:t> vaccine usually made with bovine foetal kidney tissue culture </a:t>
            </a:r>
          </a:p>
          <a:p>
            <a:pPr lvl="1"/>
            <a:r>
              <a:rPr lang="en-IN" dirty="0" smtClean="0">
                <a:solidFill>
                  <a:srgbClr val="00B050"/>
                </a:solidFill>
              </a:rPr>
              <a:t>intranasal</a:t>
            </a:r>
            <a:r>
              <a:rPr lang="en-IN" dirty="0" smtClean="0"/>
              <a:t> vaccine of rabbit tissue culture origin</a:t>
            </a:r>
          </a:p>
          <a:p>
            <a:pPr lvl="1"/>
            <a:r>
              <a:rPr lang="en-IN" dirty="0" smtClean="0"/>
              <a:t>An intranasal vaccine of bovine tissue culture origin containing a temperature-sensitive mutant is also available</a:t>
            </a:r>
            <a:endParaRPr lang="en-US" dirty="0" smtClean="0"/>
          </a:p>
          <a:p>
            <a:r>
              <a:rPr lang="en-IN" dirty="0" smtClean="0"/>
              <a:t>Protection from infection and disease has been observed within 40-96 hours following vaccination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en-US" dirty="0" smtClean="0"/>
              <a:t>2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Inactivated vaccine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require two doses of the vaccine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Booster- 10-14 days after the primary</a:t>
            </a:r>
          </a:p>
          <a:p>
            <a:pPr>
              <a:spcAft>
                <a:spcPts val="1200"/>
              </a:spcAft>
            </a:pPr>
            <a:r>
              <a:rPr lang="en-IN" dirty="0" smtClean="0"/>
              <a:t> But protection is  observed after 7-10 days following the second dose of vaccine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.3. </a:t>
            </a:r>
            <a:r>
              <a:rPr lang="en-IN" b="1" dirty="0" smtClean="0">
                <a:solidFill>
                  <a:srgbClr val="FF0000"/>
                </a:solidFill>
              </a:rPr>
              <a:t>Subunit vaccines</a:t>
            </a:r>
          </a:p>
          <a:p>
            <a:r>
              <a:rPr lang="en-IN" dirty="0" smtClean="0"/>
              <a:t>contains only one or more of the antigens of the pathogen necessary to evoke protective immunity, and lacks the components that might cause unwanted side-effects.</a:t>
            </a:r>
          </a:p>
          <a:p>
            <a:r>
              <a:rPr lang="en-IN" dirty="0" smtClean="0"/>
              <a:t> Contain major surface </a:t>
            </a:r>
            <a:r>
              <a:rPr lang="en-IN" dirty="0" err="1" smtClean="0"/>
              <a:t>glycoproteins</a:t>
            </a:r>
            <a:r>
              <a:rPr lang="en-IN" dirty="0" smtClean="0"/>
              <a:t> of the BHV-1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Vaccination programs in herds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Beef breeding herds.</a:t>
            </a:r>
          </a:p>
          <a:p>
            <a:r>
              <a:rPr lang="en-IN" dirty="0" smtClean="0"/>
              <a:t> Beef calves -2-3 weeks before weaning</a:t>
            </a:r>
          </a:p>
          <a:p>
            <a:r>
              <a:rPr lang="en-IN" dirty="0" smtClean="0"/>
              <a:t>Heifer and bull -at least 2 weeks before breeding</a:t>
            </a:r>
          </a:p>
          <a:p>
            <a:r>
              <a:rPr lang="en-IN" dirty="0" smtClean="0"/>
              <a:t>Dairy cattle</a:t>
            </a:r>
          </a:p>
          <a:p>
            <a:r>
              <a:rPr lang="en-IN" dirty="0" smtClean="0"/>
              <a:t>heifer 2-3 weeks before breeding.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5612" y="1676400"/>
            <a:ext cx="780694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1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/>
              </a:rPr>
              <a:t>Epidemiology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Occurrence</a:t>
            </a:r>
            <a:r>
              <a:rPr lang="en-US" dirty="0" smtClean="0"/>
              <a:t>: Asia, Africa, Europe, North America, Australia, News Zealand</a:t>
            </a:r>
          </a:p>
          <a:p>
            <a:r>
              <a:rPr lang="en-US" b="1" dirty="0" smtClean="0"/>
              <a:t>Host</a:t>
            </a:r>
            <a:r>
              <a:rPr lang="en-US" dirty="0" smtClean="0"/>
              <a:t>: cattle, buffaloes, small ruminant, wild ruminants</a:t>
            </a:r>
          </a:p>
          <a:p>
            <a:r>
              <a:rPr lang="en-US" dirty="0" smtClean="0"/>
              <a:t>Endemic in white-tailed deer in certain parts of Canada, wild and farmed red deer in Britain</a:t>
            </a:r>
          </a:p>
          <a:p>
            <a:r>
              <a:rPr lang="en-US" dirty="0" smtClean="0"/>
              <a:t>Buffaloes &amp; wild ruminants may reservoir host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/>
              </a:rPr>
              <a:t>Singh et al., 2010</a:t>
            </a:r>
            <a:endParaRPr lang="en-IN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pPr algn="ctr"/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498080" cy="5334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Morbidity &amp; case fatality:</a:t>
            </a:r>
          </a:p>
          <a:p>
            <a:r>
              <a:rPr lang="en-US" dirty="0" smtClean="0"/>
              <a:t>Uncomplicated form of the respiratory disease in cattle is not highly fatal</a:t>
            </a:r>
          </a:p>
          <a:p>
            <a:r>
              <a:rPr lang="en-US" dirty="0" smtClean="0"/>
              <a:t>most losses being due mainly to secondary bacterial bronchopneumonia.</a:t>
            </a:r>
          </a:p>
          <a:p>
            <a:r>
              <a:rPr lang="en-US" dirty="0" smtClean="0"/>
              <a:t>The morbidity and case fatality rates in dairy cattle are about 8% and 3%</a:t>
            </a:r>
          </a:p>
          <a:p>
            <a:r>
              <a:rPr lang="en-US" dirty="0" smtClean="0"/>
              <a:t>feedlot cattle the morbidity rate is usually 20-30% in unvaccinated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762"/>
          </a:xfrm>
        </p:spPr>
        <p:txBody>
          <a:bodyPr>
            <a:normAutofit fontScale="90000"/>
          </a:bodyPr>
          <a:lstStyle/>
          <a:p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700" b="1" dirty="0" smtClean="0">
                <a:solidFill>
                  <a:srgbClr val="00B050"/>
                </a:solidFill>
              </a:rPr>
              <a:t>Methods of transmission</a:t>
            </a:r>
          </a:p>
          <a:p>
            <a:pPr algn="ctr">
              <a:buNone/>
            </a:pPr>
            <a:endParaRPr lang="en-US" sz="3700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Respiratory form</a:t>
            </a:r>
            <a:r>
              <a:rPr lang="en-US" dirty="0" smtClean="0"/>
              <a:t>: droplet, nasal secretion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Genital form</a:t>
            </a:r>
            <a:r>
              <a:rPr lang="en-US" dirty="0" smtClean="0"/>
              <a:t>: semen, genital fluid, </a:t>
            </a:r>
            <a:r>
              <a:rPr lang="en-US" dirty="0" err="1" smtClean="0"/>
              <a:t>foetal</a:t>
            </a:r>
            <a:r>
              <a:rPr lang="en-US" dirty="0" smtClean="0"/>
              <a:t> fluid, venereal</a:t>
            </a:r>
          </a:p>
          <a:p>
            <a:pPr>
              <a:buNone/>
            </a:pPr>
            <a:r>
              <a:rPr lang="en-US" b="1" dirty="0" smtClean="0"/>
              <a:t>Risk factor</a:t>
            </a:r>
            <a:endParaRPr lang="en-US" dirty="0" smtClean="0"/>
          </a:p>
          <a:p>
            <a:r>
              <a:rPr lang="en-US" dirty="0" smtClean="0"/>
              <a:t>All ages and breeds of cattle are susceptible </a:t>
            </a:r>
          </a:p>
          <a:p>
            <a:r>
              <a:rPr lang="en-US" dirty="0" smtClean="0"/>
              <a:t>most common- above 6 months of age (probably because of their greater exposure)</a:t>
            </a:r>
          </a:p>
          <a:p>
            <a:r>
              <a:rPr lang="en-US" dirty="0" smtClean="0"/>
              <a:t>Unvaccinated herd -breeding cattle are highly susceptible to epidemics of respiratory disease and abortion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Clinical</a:t>
            </a:r>
            <a:r>
              <a:rPr lang="en-US" dirty="0" smtClean="0"/>
              <a:t> </a:t>
            </a:r>
            <a:r>
              <a:rPr lang="en-US" b="1" dirty="0" smtClean="0">
                <a:effectLst/>
              </a:rPr>
              <a:t>signs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Respiratory, Rhinitis (red nose)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Ocular form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Abortive form (</a:t>
            </a:r>
            <a:r>
              <a:rPr lang="en-US" dirty="0" err="1" smtClean="0"/>
              <a:t>IPV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Systemic disease in newborn calves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Encephalitic 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effectLst/>
              </a:rPr>
              <a:t>Rhinitis, tracheitis and conjunctivitis (red nose)</a:t>
            </a:r>
            <a:endParaRPr lang="en-US" sz="3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7526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Anorexia, pyrexia (up to 42°C, 108°F)</a:t>
            </a:r>
          </a:p>
          <a:p>
            <a:r>
              <a:rPr lang="en-US" dirty="0" smtClean="0"/>
              <a:t>Salivation</a:t>
            </a:r>
          </a:p>
          <a:p>
            <a:r>
              <a:rPr lang="en-US" dirty="0" smtClean="0"/>
              <a:t>Nasal and ocular discharge</a:t>
            </a:r>
          </a:p>
          <a:p>
            <a:r>
              <a:rPr lang="en-US" dirty="0" smtClean="0"/>
              <a:t>loud coughing</a:t>
            </a:r>
          </a:p>
          <a:p>
            <a:r>
              <a:rPr lang="en-US" dirty="0" smtClean="0"/>
              <a:t>severe hyperemia of the nasal mucosa</a:t>
            </a:r>
          </a:p>
          <a:p>
            <a:r>
              <a:rPr lang="en-US" dirty="0" smtClean="0"/>
              <a:t>Severe (viral or secondary bacterial) tracheitis, Inspiratory dyspnoea </a:t>
            </a:r>
          </a:p>
          <a:p>
            <a:r>
              <a:rPr lang="en-US" dirty="0" smtClean="0"/>
              <a:t>abnormal tracheal breath sounds</a:t>
            </a:r>
          </a:p>
          <a:p>
            <a:r>
              <a:rPr lang="en-US" dirty="0" smtClean="0"/>
              <a:t>Respiratory distress is evident on exercise</a:t>
            </a:r>
            <a:endParaRPr lang="en-US" dirty="0"/>
          </a:p>
        </p:txBody>
      </p:sp>
      <p:sp>
        <p:nvSpPr>
          <p:cNvPr id="16386" name="AutoShape 2" descr="data:image/jpeg;base64,/9j/4AAQSkZJRgABAQAAAQABAAD/2wCEAAkGBhQSERUUExMVFRUWFxgYGBYXFBYYGhcUFxcYFxgYFhUXHSYfFxwjGhcWHy8gIycpLCwsFx4xNTAqNSYrLCkBCQoKDgwOGg8PGiokHyQpLCwsLCkpLCkpKSwsLCkpKSksKSwsKSkpLCwsKSksLCwpKSwpKSkpLCkpLCwpLCkpLP/AABEIAMEBBgMBIgACEQEDEQH/xAAbAAABBQEBAAAAAAAAAAAAAAAAAQMEBQYCB//EADoQAAEDAgQEAwYFAwQDAQAAAAEAAhEDIQQSMUEFUWFxIoGRBhMyobHwI0LB0eEUFVIWYoLxBzNyQ//EABkBAAIDAQAAAAAAAAAAAAAAAAADAQIEBf/EACQRAAICAgICAwEAAwAAAAAAAAABAhEDIRIxBEEiMlETQmGR/9oADAMBAAIRAxEAPwDxnKOSMo5IlCiiwZRyU/B4dpiWjqoBVjhagAb2PrsnYVt2BxVwjZ0ACKmGa4eFot81JxdOWw3YJ6jRDWCeia4K2SiCOH6Et/7TjsI0tmAlxGKmR92UN+IStIs6Q+9jAz4Rm7Js4cWEC/6qOXqXhMTHdSmpMqaPhXCqLafjaxz8oNxNzeCipwqlq5jIMxDYnt0SYWuGiSJJgwbmBtawCZxXEC4nxCbbRA5DktUuKSLpnFahTAA90weXooP4Z/I3bYLqu8R8RPPf5plroNoWSbVlyV/TgCfdMjUSL/PVM+8ZP/qZ1sF0RdNVGBUlJeiyTH2Vqc/+ph6ZQuqppzam0f8AAXUQ0yAu8xG57KqkW4kxr2D/APJh/wCP2Cp+GoUql/dtkcmiIHSFU/1OkpGOiSDHY/OE2MkR0WeN4SyC5rW+Q0PbZNUGsaIfTbF75WzdcYbGcjffceikVHWgi9/QpiohkLjPD25czQ3bQD7hUz4jQei0TGNIgwQLx0iPkqDFMykjqpyRpWhD7HGkZNB1sE21s+VzYdEw2pC7FS0c1mvZNk3EubIgC4vYWPoq+sL7KXIc0cxr+6iVSmS6KyGwEsJJRKTRAQlSSiUUAqEkoRQAhCFIApeGEx6KIpuHqkN7H6puP2QSKbjmyDdP1DaPuNk1SaQ8Hokr4gNM+if0tliuxGqbASudJV7wbgtw54nv+yRGDm9B2yvocIe6LWKk/wBqLINjG0Fa+jw4H8ojt05hcYjDkkQABy0A9dVpeKMRihZl24ao+bnyJ35ynmcIfcW9frCs61LW9vqobHkyASs8nQ6OIb/s5Alz46R+qSnw8E6n9PVSmYd8AnQ8zOiewuHOaIn71kLO5o1x8e/RGPDdp1Q3hM8ldDhzzpAH3onKdJ42++w11VHJM0LAl2ihfww6AE+X1Q3grjrbvP1WidXtynUQduqZr17cwPuUJpFn48WilbwW2g8r/RcO9nHEeHXlBVjia8dhy+q6w3Gsh1y9U+DTezJlwpIy+J4VVpGS10c4KkYTi72CHMBFtRGh5rSP4mx5ImSToN/NdvpMdaBfmB6jmtHCnpmPh+GcxdcyHNbYjn9diqfEUiTOU/P5LdN4UDIphgnnofWyShhcrgzQ6HYT0t9FdwctNlZY2efubGqGr0PG+zjatM28QtII+kSsFjMI6k8tcCCOe6TlwPHsU00LRqZSmKjpK6auHJbfxoqxEIQqACEIQAIQhAAhIEqAEKlYYy3L1lRk9g3w4JkHsgsnVdCBsq7E1ZUlzoBKhkSeSbN6osP4DClzhb+ei2nD+Hm0272HpKrvZ7BlrC8TYbEXVxjsSWMGo2yyN/8AanwX84jIRJz6zGgDccwBKrX48CZjkIcY/lUzscTYQY3m0pvDVM2950mdllnnbejbGKos6j84gG+4iABtJQcPlF7+gQykGtBzATr0jYqcS0tAHe6x5MkmdHDgT2zihTD7lp5DkPIKXhcPY5Ztb/pdUsMYbl8NxB6jVWmCpZWZdXE331OqUlZuWOmRv6hzmFoEOnlP2VzgMSGGHMJIBDiDe+iWvQdTMsuZObnKg1XFwkzPLTRF0RKNj9esC4zAE8uaaxhDNADMctec+ilYThZmXTDpgxaPVRMa11OAACDJBtMzHNRsrqiv/pYMl0z/ANpk4QOGxnf9lN94XGHAAC3SeamYXDguiB+24RydkfyTRmP6JzZDeuo58lLouglpnYRF/XmtLV4Oc1jmBEiwiyi4rBta6+sDbfunRySRml4q7RHwNW4mb7AXt1Vo3DNL7kWOhAkD75KlxlUDQeh+7pKfHMrhMTaHa685+i1Y86rZly4eLNHiMonK1pjn4VhvaDBtfL7NcOuvyWpPGjOUgEOGsC09lS8UoOBcQ2W37a9VrWSM1Rhz4qMXTdBum3KVjMOQZAMfRRFkmq0Y2CQpUhSwFQkQgBUJIQgAhLCeDE9RwuZTRdQbIa6pG4Vg/hNlBfTLShaIcGh57HEW0O5gD1K7wWELnQL9lGmVovZnBNcRYTOt9Ov7LRjXORHZa4Ye7YYBiIOX+U0cXncdMrRttI11N+6seJvALmwRI1uLgbKA/AjD5X1mtyuZLQD8eaQDAOkxqpyy3SNsY8TPcTpZXxBb0OvmmabrhWPEMK54FQzBflmOYnldVjqRCySWyYuuibTxBc7UDbXQfurHCYyLTYaW1PMqlw7Pv9VZYSP52I5hJkjf487ezT4XFSy5Ii40+wnM1/DJM9BryKgYR3hg2Gt1YYIGIExMx87pVM7EWSKuJc2xg+f67qvGKPiG0z18zKnYipeAB6fVR6+E6gR2+qnbLSoaqYogQDqDaSIvsuBTDxmc4tIvFjOhB1BBStpE2cQSeimO4VlAg8+SOhXBNnb+FZqbarRJuXbSDGnoj3rgCABBLZPU9eyn4Cnmptpk+EuMxMyBrfZRTTaJGWwkROu3l0Uzf4WhFK0PYbHZCWNIM6HYem0Sq3GvdnLi4hsmI5XtGwMBMYmoROx0B5QmjjM0DNI0gi19kJt6KTSvZS4vEOBImZ6KsxtYkz5R+qv8bh2lst5+kKnqYQvJgd4TYo5eeD6JfBHOqODReec6i8SthgKfvAaZkEN3vf8AxkH7lZX2arGlUOUcxB3Iv5d+q0/AcJll18zoggbnWE+M+DQnHj5wdmF4tSyVHXi5006qlqAbafTotj7VcPIcXRzBjSen8rGlNyO9nKyR4yaESQlQkFBCgJIShACoSQhAFiaSn8PtZR2XHUaqTh4F1f2bYVY/iHeGypK7ZlW9eqPJVVeoiQToYpNsba2C1vsrTyjUSL3/AHWWwz7jv6dVquHWpul0Ta2vl16rRi0rMsPsWOMgNzOMkm8mwE7Tr1VJiHhngc2GuABIAcfDoY259VJ94PeS91gDl5WGgA3Oncyuf9OPrA1SS1g0aCC7JeDFgYESs65N2joZJJqqLnCUaVWizDtnKXZveO+IDKPhvAvPVVnEOEhkic9z4o/LzjmorK7sOQ1rs0N+Ei4Bv57qR/fM0Hl96KJP9G4ljlp6KKrRyP1sdpi3KdrXUilA0II7QCrypwyjXokU/DUuQwkQ7cgE/JVeGwrQwioIcIy5pAI7c0vjZLg8U6/4WuBfJHIR19VbsZYNa7NGuWTJJ3O/kqTA4rKcgIMSG8rgyZ5rZYOmylSY8CYsYIMvIls+osmrGqNmPM/ZDcxwlpEusAMskb2/xUrEcEqMcz3l84IDRMjKbiPMKZ/SF2Ug5ajgCTJ03MDZXFOnl8ZdneJEuNs0EAiTCooDpZeKTRnKvA4uGHNyn9OaZq4NzRJDmjbMIn5d1fHhj6tBr2O8ZMkh21zlt+YWS1uBPyjK4lx8UPMt1g2Np8lMoaIhnXKrKXhdEhxLvD4TBk+HeYCr6jHtqOYSJ1BnXt5XWwq4SwLvCWXm0los6NiJt2JWR4hQaKkNmIzNvoZjfQJMoUaIZOTbRGxzZuYPTSJv6Kjq4kCWxIJ9OoI1V7XxOYAFvSZ+LYTG9tQq6thSxpqAB205SZcbERvZXSXoRmk6tlfROaP8bkBpk22j91b4DgxDA4xcWEhpIOpJ2gKPgmtoz4JBF3D8pdpOw6Su+KZW0hULwS/4GgkuA59BI0KvFI5s8jfZxhMHne+AXMmcwbDiAJuToAHTE3VtheIgZQ0jK9ttZBBNgTImBMLIniuKqObSzluZoENGUQBAJ3Nt1ZYEu937urIg2JuW2iG3sIPzRKK9hhza4xRb8doe9oAi8TJ+cLzXGNyugjt/PNelcMJbQe0uzQ0i/cgErz3jVOH6fOy1PeNNHP8AK+9lckJSpFkMwSgBCEAKhCEAXT/F4m67p7CVRN1CezKZbonmVBYhMs1osK+Fa4WsqXF4YhWX9QOag4upKoxmSmhvhtOXdloKGF95DWkCDOpmP0VZwbDySYt97q6wNMFxGaI3F/LotMVUaMsFuxmo0MOUw5zbDp1HXqpVLFeFgf8AA2JDXQXbZSSdL6KPVDg8ySANcusDQzzuCuazYEtcbAEgiZkfFEankkNNPRs1RL42/wDGeS0MdUa0tbLXZGt0D40MAaKg92AbHczdTqDYfTLhILo+K8ExB5GxUrinBWF3g+InTv1VmtWLW2VhDsocJ8tEyMY9xa06i19xGh/TutL/AGl1NviBAa24BlUmIpgPBLfvy3S47L5I0iQaBYyk4iA8ZhAsWzzkiQQ4RrZazhtanVokO/K2ZbLpdeAWzbuP2WRfjPAKLny2m9xp9G1ILrxMgwb8ytTwYg02wBmcNW7jQ2I6QrtVZq8WTdI1vAazQGTJcy7XG0g2DXHfkrinw2m5zxUlocA4AEkNIO1omROizVDhctBbLXggNLpFwD8O1+oV5w7HBzQaj5fZvSek/NVjL0zZlgpbiN12WyOBysJkgxmI00Gtteqm8NoZ2sLoMTBN9NM0arjEUM5I1AtliAZN/Pqn2YZtNsZPCRYZoAUx7dlJfWl2ccSpQ6AW5ogTaZFz0WL9oMGGkkGS+BPKNR6rU1cpBcCYO8kyBqJdcDqOSyvF6TnBubT8sEaG4trzS8mzVguKopntDGt8UvzSBl2BOaSbQA3luo/FeMMpuyPfDTeAzMBIicoIkjbqAo3Ece0lzclgHTqCCTAykXvyKrmcJLw17w5wzNaLSIJ07ySrxSS0cvyMsm3FC4DH5nObLsjuZ8ThNsxFv5Vi/AkQ4NF/y30A1J5pujw0McS1pIaYiIIPWdIUjHVyJkGWttHMpqjrZktvbINOuZFWLCBmMATGlj113Uo0CS103gm7gJm1+sQVwAKj8rop5g1pdctEAmCANZieS6pOcabGFoBBJkkQWm4DQNLyZ1IgKV8iI2tFtw6WUnZ4JyCCCZgyYOomRqsVx/DmZF262GneVr8XWPu8ombRY37DZVPFaE4c3Mj7uCmwSlFxKZ0YpIQlKFiMokJCukIASUIhKgCwp4oHVB1kFQMy6a+FNjv6fpJdWKZdXXIqrglBDkaDgcEXkxeNh3Wj4bhA4ugQDYR/KzXCXHLy+i0vD64AgOPUkWHkP1WxVSLY2JjOHtaHBpMt8RBOoEmI6RsoZfUFOo1oa52UOfUzkkNy/CGmw1I0Vi5rWe8eQC4eGSfE4vkkQdGgX8wqfFYg5HODA1oIJExJgkSDc2+aQ+x0miLwx81mhwsJd5xaSOqt8HTL6xvlvJm4AmYaFE9nHw5z3ETckGNALRNjcp/huJLmuIHikgRuTopkuMNFcVOWyw49xdgGVsnLbbxO8lk8RUfUqAEXiwA0/mFY47CFpEmLjzJ+ir8NiHOryyQ5xhu5E2N7QYt5pSL5G7pl9hOBB1U+/MAsYcwcBGf4XQZJGlhdWmGw7aLnMD8xa9uWPzTJJBaZgiLquNYDM1wBg5RDfHpObWBBtruVaYOlSqFr8PFJ4InM/MDffNffXTqr5a9GjxU00aHD03BzZc6/hcxziY/3RoIv6KfQ4IHvOaoCySWuaYIjfzA+RTGIwR9zmcwvg3e3xE2NwW6xfpZdcGxj6DM5H4IFs+WZ/wDk3CRXypnUt8fi9lnisdVZGUAMmHVHGYgTp15pK+OdUa2A7KTaQACNzpYQpFN2aQcpa8TJG28pjHNe9rGiAG2iNfLdOrQmK+W6J3D8A05nujS0G0bgrI8brS5wAkumHA5Q0O1kwFoeIY4sbkDYtBA20BJI0VHx2WU8zm5g74W2O0y47AKkvxei8E7cm+zz/ieCc1xbIJ1cBsQSIzfm5+asq+Ib/Q02xc1C8kcxaCdjuO6U0g+dGzJ0dBG8HSBBUSs38OW2bNpPzjZELasw+THjKgwFV/4jQYJEiRYiLeaVtB1UXOV2Xe2264a95qMIOZxhtzoIsD0hO4ug6m6MpE63m53k7eSYtyM/+BEwTH1KDmPqSxjy4tEl2dwjMZ1BIEmZXVbCNhtRtRkBk5AMpDpLS0kzLp027JnAYjJifhdleMr2smXN1sBdwkA+Sew9YNcC54DcxJEDV2pH3umxSEXdFtg25mnxEgaEj8w1BO91xjaf4bpi4ttF4I6q9wtFr2yHWgQREH91RcRYQS1wsZgx9Ninw0Tl6POMSzK9w5FNqXj6X4jv1sokLDNVJmQEISFUAVCEIAEIQgAQEoan8MwSBqfQeStFWwLnhroYACrjh2IcJtr9fRV2Ew5PJX/CqQp6m5FgDN/0Wppj8ZG4jhnPqNDQMzrkNEfS9/0UDEYf3dIkl2YzmaY0kgdr39FYY7EOZUMHUyGjad5HZcvwhDZnOYLzcZQNyf8AInkeSRJ7HuCaKltE5cjZzO10ygOa1wAjQwtt7OcEHu2uaLyM03uFj+HVw0hupFScwIykQAIHOxXp3BKYyGJl1wDaf2Rd6GePjXZiva/wyMtyCB33PkFD/wDHOAp1MQW1BO0d+vPl2Wy9r+GBzDIuIy9RuF51UeKDmvpuIeJkaRBgE5gQZEadVMaT2R5MGpci7wmHpvxFVrWue0EinB8Z8VpbHjMG+minsosBIdexyvbIc15mAQfi0iPmqP8AqQa5fSDmSQ4F3xBxAJPhsLypzcfncRBLhAcdZ6n5pMpdm3xVpNmq4aaktAqTmgHYAxo4aSrKjxNr3+7qMcSJGswRqTvCydLFOzNBdB0E9NiI+an8PxT2u1glxEWPmPVLjM6X80zWjEkkNaDBFjEW00GylYWlMONpgF208gFWYerFvFldA0Fug5ap9/Ei+GRLRubEx96rUq7Msk+kR/aPEMhwaHeAAEkiDM2jnZY6sGlxLpygNvJDYi7RzKtOK0mVaoEZQ2M2pAEG5Fsx7qpp4MvcGtAnVuYGSDoCOQGlt9Vnn9h0E4wok5TlkNEZ3ZW+KcoiOwExOqpcbhoeMwInxNB0y6yBqr7h2GhxzOAIILs1h18M30AjpsqfGMqVHuJAcBs0taSJItbf6d0+HRzfKeyPRb+IHR4PeZQ7rr9LrScQANMENDjvETrCrfZfg7nYkU/EWtv0zAXvHNanEcMaHEPA15fsqx+1ikmonmGKqNbVEzY84IMED5gKdSwbfE0+PQmCAMxFgcwmZCe9s8OG1w5jWkADaQTcXB11VTiKbmMa4tN5IcZio0WNt8pTJOnRkXZs+E0gGwCB/sBIyui8tTGPcZg9dP0BslwOHyU2uJZUdA8Qn4dBG4+iTFMGrge0ynxeqLz2Yv2nwos9sEaH7CzsrQ+0EmZEcrfKVn1nzfbRjfYIQhJIBCSUIAVCRKpQAFZcLpchdVzRdargmDGUHYn15J2JWyUTOH4cm225Nvn+iusPgxTDjclupadOs7KuLszwGCw0jU8ydgF1R8ZyuJDJ0BLQb7fZT5tI1YxvFNpvfMuAaLXkl3kEtSuB4SSJbBPMgeFg5XUupTDGgGejAAPDrLjqTbTkqPH8Rh5aAAA4OyjQOd153WV2jQ6Q5hsOxpcXE5rAARobTHf6Fel+y9qQO/Iry9z4c17hOeZ3IE2M7XW94BxA+7G4AmZ0PI+StiVsIutIvuKCLmI1vcD7CxOKr4ev4RTBzF2V4JsdRInt8lpeJYguYYIm/QXC87pl2GDnGJM2JBEToBud1XJrZovq+i3PBC5pJkVNTdpb0Oae3W8KBV4bUBIg2mPCWyOxum8Xx731IAwCNyL6zbkuK3Hi9rW1WzlmJ5aA5tTulSotGSfROpYwFsFni2EeKRzmxCk4CgZkmBMgE2v5rjAYnNSMta4He2Yx0PbZMsxFK7veBpBsJjqTfedoSXCzbDMl2bTD4zK0Au2AMTB6g8lHGLLi7LlFoAvsZzDkqihxJrmAPgRf/wCp26LtuNYAcgzOcCCMslrdzO9lpukiqaZLxbmOP4mwA8Fy48p+agVKxa+WuIfpG4OgEjomKuNgAENnQmbxzg6WT1GpBBJabbA636XKpXLonmooar4is8ubcFxEnaw1n71U/hXAnVDlzNInlMCNe6bqPD5YMzDN4ESI35CZVvwui6i2RMG8TqrpNGZxUnZb8K4cKLgGEDLZ03J5eLn+6icVcHvqAEi0GNjzB7KVgargwucAHOJtrAUdz4bIHMm3mmQTESaMX7RQXNHxBoAJcbna/Pmq7EucGsZUyFtgwkQ5rSTHw3cOh0CsKjxVe60kkgDrt9UmG4Tf8XNkgFrplzHO0D/8RIiRolyk3Ji+FovsFhabKYEm48MPBtymNJ+qil7fhInWDAlSS1tCWy4HdroLSY3/AMT2SVsFmAdSqC4BDToDuJ5LVBi5oyvHcNYzBF4gfd1hajYJXq1VuZjmmIdYg/lfp5X+q8ux1PLUcORI9FHkU0mjDNUxhCELIUBCEIAUBCEkqQALVcGxgc2NxDQOQNllU/h6jmDMJEpmOfFgj0LFPaxsMEeGJ7i/1+Sj1A1jGEAk5jJ1MAQO11R0eOB7QIvGnZdu4mDo7Kdwd/NPnJPaHxkTxijJaTGfwkm5DdJnayhOw7Wvc5nwz8NiSNzJtdQauMg2PoZt2UZ3EoEGddrfNZ3/ALLOZr2ZNGloFSm0OjmL3trMK8w2Kp0BeIiCF5xR4oXOAHhm2qsKgcCM7nEEc48leM4x2XjKUujUt9pGMkfEL6m/ZZfidU13HKCTNj05R6p7BUgc0MkTAv63VlkIbdw0B2kbWtqiUlJFvk9MoaPAsQI8IbOhJaOgUpvszXqa1acttDnOkfKFscBRYbuvLRIBmAdI9Pmkfh2jK7ISCT0I2n0CXxdDFCK7ZlW+yWIcCW1WOjYZp+llPwv/AI8xGvvWGTEAuJnfUbLZ4BhAgM1i0ked9T0S/wBSQcuV4BIkQIk7ymxxKtlHp6MpV9j62eG1WGLGWmRtcEa38k3/AKOri/vGGLT4hB5WF1uMLiWy6Ikie/bqnH1wNj8tVbhEsuRh6fsNi3GBUpG3+R9LtT1b2Lx4tNPo73hEE9S2y3dHFAiYNjBAJGnMJ7EY7O0sBdBbeBvyk6fwh4Uloq5S9s84wVHGU3EvpB4FnEPBv6yVcj2haXNa9pp6agj77rSt4WMocTe8jWeruZVFxLCkNcA5zm3mCIixGYKvBx7HRnL0y6bFWkC13pER+qr+JVPds93mu4RPTe+yp8NU90wuY91ru8Qgg3ADSNrys9xDiry4fiXMycpn63kSnc41oRKTT2SwxubKIMlpMHMQ2TqLXkX6EK54jxEtDmQRYkgcnEEAjvKxuB9pBTcZyyN+fXqo+J9qiZ3nWNrEeaytJErOkjV/1QGTM7NmaQ7T/j6FcsqZc4a6Igi9g6027/VZajxINa3NoRZxNhqTIA1urPCcapZXuNQNhpNwSXOFmsYBckkySYAAV4MrLIvZKxHFwXHNYuE9BsZ7gfRYnjVfPXe4fmM/JdY/ipqVXvGjgRHTZQCVE8nJUZZSsEIQklAQhCAOi2y5XdQrkBAPs7o05PTdPY3EhxAFmtsP3TAdC5U3qgFanWBcMT4KtEsgUZxupD3WUZRIJCsdBB5LRs4gyowSJIuellm0ocQoTomORx6NZwzHictgXO8osVoXtZUZngFoaCbki5tMdV5vQr5SDy/XVWtLjxDMote4GhAMifvZSa8fkJqmb9+GGRrmnTLmINpJj5Tou8c8MytB0HPrMLK4bjpljSTlcRPnEmB0VnS40173ONpGbuNpHYKVJo0fFmkZjSXZssSAI35yOtk3/cbZzOsQIk6i/oVDpcRBvaBJExaADcnW2yravHAGC/8AujoTH8p/9GynFRLerVmHAwQJjZwFzI5wnKfEzBgGZBk7Rt8z6LJM9oQ55aT4YPlyv3t2S4L2ol4HWAOZ0vyCXf4Qsibo2WH4lUb0AN9yAbAdbp3D8XqR4QP+QmSJ/dUf+oabpaD+aJ8tZTv95YWtcwaMP6j91dTfRao92WhxVRzpkhsNkERNgTIG8yq/G48l7p3MG+o2AVcPatnu3mPFlHXcfsqSv7RxbXf/AJQP0MKJNv2Lc4xRbcWxTKVOQ5pJaXETJBB+HmCdeyxmK4kTpsZHZcYzHF4PkT5CAoEpTkZJ5LFe6UkoQqWKbJDMSfdlljeR0IUeUuXdIoJbsRCChSQCEIQAIQhACoQEFQAEoQgFSB2xOhN5hzCX3sDVXRYUlMkLsEc0GDuFTshnCEFdBo5j1QQcrumySkgcwpNNzQPiHqpSJSH6Rv2S1K17dJ8lwa7QPiE91EqYjqrOkN5UWVXi5AIE3M9BEiyiVMUS1p3EtPUaifmoeYIz9VDkLcmzsVLEc0vvjM7pvMEZhzVbK2PCueacbj3gRO6i5hzRmHNTbQWP1a86WsBHyKbNQnU/ei4zjmjMFDbCxxgkO7fqE2nKdQQ6+o+chN5goBghJmS5gggUmyRBcEmZBIqSEZkZkEBCIRmCMwQQEJUkjmhBYZQhCghgUNQhSiASpEKz6JfQqQIQqoEASoQpRIqEIQVQJEIR6JBCEKGDBCEKCAQhCkAQhCklghCEACEIVSAQhCsABBSIQAIQhACIQhB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8" name="AutoShape 4" descr="data:image/jpeg;base64,/9j/4AAQSkZJRgABAQAAAQABAAD/2wCEAAkGBhQSERUUExMVFRUWFxgYGBYXFBYYGhcUFxcYFxgYFhUXHSYfFxwjGhcWHy8gIycpLCwsFx4xNTAqNSYrLCkBCQoKDgwOGg8PGiokHyQpLCwsLCkpLCkpKSwsLCkpKSksKSwsKSkpLCwsKSksLCwpKSwpKSkpLCkpLCwpLCkpLP/AABEIAMEBBgMBIgACEQEDEQH/xAAbAAABBQEBAAAAAAAAAAAAAAAAAQMEBQYCB//EADoQAAEDAgQEAwYFAwQDAQAAAAEAAhEDIQQSMUEFUWFxIoGRBhMyobHwI0LB0eEUFVIWYoLxBzNyQ//EABkBAAIDAQAAAAAAAAAAAAAAAAADAQIEBf/EACQRAAICAgICAwEAAwAAAAAAAAABAhEDIRIxBEEiMlETQmGR/9oADAMBAAIRAxEAPwDxnKOSMo5IlCiiwZRyU/B4dpiWjqoBVjhagAb2PrsnYVt2BxVwjZ0ACKmGa4eFot81JxdOWw3YJ6jRDWCeia4K2SiCOH6Et/7TjsI0tmAlxGKmR92UN+IStIs6Q+9jAz4Rm7Js4cWEC/6qOXqXhMTHdSmpMqaPhXCqLafjaxz8oNxNzeCipwqlq5jIMxDYnt0SYWuGiSJJgwbmBtawCZxXEC4nxCbbRA5DktUuKSLpnFahTAA90weXooP4Z/I3bYLqu8R8RPPf5plroNoWSbVlyV/TgCfdMjUSL/PVM+8ZP/qZ1sF0RdNVGBUlJeiyTH2Vqc/+ph6ZQuqppzam0f8AAXUQ0yAu8xG57KqkW4kxr2D/APJh/wCP2Cp+GoUql/dtkcmiIHSFU/1OkpGOiSDHY/OE2MkR0WeN4SyC5rW+Q0PbZNUGsaIfTbF75WzdcYbGcjffceikVHWgi9/QpiohkLjPD25czQ3bQD7hUz4jQei0TGNIgwQLx0iPkqDFMykjqpyRpWhD7HGkZNB1sE21s+VzYdEw2pC7FS0c1mvZNk3EubIgC4vYWPoq+sL7KXIc0cxr+6iVSmS6KyGwEsJJRKTRAQlSSiUUAqEkoRQAhCFIApeGEx6KIpuHqkN7H6puP2QSKbjmyDdP1DaPuNk1SaQ8Hokr4gNM+if0tliuxGqbASudJV7wbgtw54nv+yRGDm9B2yvocIe6LWKk/wBqLINjG0Fa+jw4H8ojt05hcYjDkkQABy0A9dVpeKMRihZl24ao+bnyJ35ynmcIfcW9frCs61LW9vqobHkyASs8nQ6OIb/s5Alz46R+qSnw8E6n9PVSmYd8AnQ8zOiewuHOaIn71kLO5o1x8e/RGPDdp1Q3hM8ldDhzzpAH3onKdJ42++w11VHJM0LAl2ihfww6AE+X1Q3grjrbvP1WidXtynUQduqZr17cwPuUJpFn48WilbwW2g8r/RcO9nHEeHXlBVjia8dhy+q6w3Gsh1y9U+DTezJlwpIy+J4VVpGS10c4KkYTi72CHMBFtRGh5rSP4mx5ImSToN/NdvpMdaBfmB6jmtHCnpmPh+GcxdcyHNbYjn9diqfEUiTOU/P5LdN4UDIphgnnofWyShhcrgzQ6HYT0t9FdwctNlZY2efubGqGr0PG+zjatM28QtII+kSsFjMI6k8tcCCOe6TlwPHsU00LRqZSmKjpK6auHJbfxoqxEIQqACEIQAIQhAAhIEqAEKlYYy3L1lRk9g3w4JkHsgsnVdCBsq7E1ZUlzoBKhkSeSbN6osP4DClzhb+ei2nD+Hm0272HpKrvZ7BlrC8TYbEXVxjsSWMGo2yyN/8AanwX84jIRJz6zGgDccwBKrX48CZjkIcY/lUzscTYQY3m0pvDVM2950mdllnnbejbGKos6j84gG+4iABtJQcPlF7+gQykGtBzATr0jYqcS0tAHe6x5MkmdHDgT2zihTD7lp5DkPIKXhcPY5Ztb/pdUsMYbl8NxB6jVWmCpZWZdXE331OqUlZuWOmRv6hzmFoEOnlP2VzgMSGGHMJIBDiDe+iWvQdTMsuZObnKg1XFwkzPLTRF0RKNj9esC4zAE8uaaxhDNADMctec+ilYThZmXTDpgxaPVRMa11OAACDJBtMzHNRsrqiv/pYMl0z/ANpk4QOGxnf9lN94XGHAAC3SeamYXDguiB+24RydkfyTRmP6JzZDeuo58lLouglpnYRF/XmtLV4Oc1jmBEiwiyi4rBta6+sDbfunRySRml4q7RHwNW4mb7AXt1Vo3DNL7kWOhAkD75KlxlUDQeh+7pKfHMrhMTaHa685+i1Y86rZly4eLNHiMonK1pjn4VhvaDBtfL7NcOuvyWpPGjOUgEOGsC09lS8UoOBcQ2W37a9VrWSM1Rhz4qMXTdBum3KVjMOQZAMfRRFkmq0Y2CQpUhSwFQkQgBUJIQgAhLCeDE9RwuZTRdQbIa6pG4Vg/hNlBfTLShaIcGh57HEW0O5gD1K7wWELnQL9lGmVovZnBNcRYTOt9Ov7LRjXORHZa4Ye7YYBiIOX+U0cXncdMrRttI11N+6seJvALmwRI1uLgbKA/AjD5X1mtyuZLQD8eaQDAOkxqpyy3SNsY8TPcTpZXxBb0OvmmabrhWPEMK54FQzBflmOYnldVjqRCySWyYuuibTxBc7UDbXQfurHCYyLTYaW1PMqlw7Pv9VZYSP52I5hJkjf487ezT4XFSy5Ii40+wnM1/DJM9BryKgYR3hg2Gt1YYIGIExMx87pVM7EWSKuJc2xg+f67qvGKPiG0z18zKnYipeAB6fVR6+E6gR2+qnbLSoaqYogQDqDaSIvsuBTDxmc4tIvFjOhB1BBStpE2cQSeimO4VlAg8+SOhXBNnb+FZqbarRJuXbSDGnoj3rgCABBLZPU9eyn4Cnmptpk+EuMxMyBrfZRTTaJGWwkROu3l0Uzf4WhFK0PYbHZCWNIM6HYem0Sq3GvdnLi4hsmI5XtGwMBMYmoROx0B5QmjjM0DNI0gi19kJt6KTSvZS4vEOBImZ6KsxtYkz5R+qv8bh2lst5+kKnqYQvJgd4TYo5eeD6JfBHOqODReec6i8SthgKfvAaZkEN3vf8AxkH7lZX2arGlUOUcxB3Iv5d+q0/AcJll18zoggbnWE+M+DQnHj5wdmF4tSyVHXi5006qlqAbafTotj7VcPIcXRzBjSen8rGlNyO9nKyR4yaESQlQkFBCgJIShACoSQhAFiaSn8PtZR2XHUaqTh4F1f2bYVY/iHeGypK7ZlW9eqPJVVeoiQToYpNsba2C1vsrTyjUSL3/AHWWwz7jv6dVquHWpul0Ta2vl16rRi0rMsPsWOMgNzOMkm8mwE7Tr1VJiHhngc2GuABIAcfDoY259VJ94PeS91gDl5WGgA3Oncyuf9OPrA1SS1g0aCC7JeDFgYESs65N2joZJJqqLnCUaVWizDtnKXZveO+IDKPhvAvPVVnEOEhkic9z4o/LzjmorK7sOQ1rs0N+Ei4Bv57qR/fM0Hl96KJP9G4ljlp6KKrRyP1sdpi3KdrXUilA0II7QCrypwyjXokU/DUuQwkQ7cgE/JVeGwrQwioIcIy5pAI7c0vjZLg8U6/4WuBfJHIR19VbsZYNa7NGuWTJJ3O/kqTA4rKcgIMSG8rgyZ5rZYOmylSY8CYsYIMvIls+osmrGqNmPM/ZDcxwlpEusAMskb2/xUrEcEqMcz3l84IDRMjKbiPMKZ/SF2Ug5ajgCTJ03MDZXFOnl8ZdneJEuNs0EAiTCooDpZeKTRnKvA4uGHNyn9OaZq4NzRJDmjbMIn5d1fHhj6tBr2O8ZMkh21zlt+YWS1uBPyjK4lx8UPMt1g2Np8lMoaIhnXKrKXhdEhxLvD4TBk+HeYCr6jHtqOYSJ1BnXt5XWwq4SwLvCWXm0los6NiJt2JWR4hQaKkNmIzNvoZjfQJMoUaIZOTbRGxzZuYPTSJv6Kjq4kCWxIJ9OoI1V7XxOYAFvSZ+LYTG9tQq6thSxpqAB205SZcbERvZXSXoRmk6tlfROaP8bkBpk22j91b4DgxDA4xcWEhpIOpJ2gKPgmtoz4JBF3D8pdpOw6Su+KZW0hULwS/4GgkuA59BI0KvFI5s8jfZxhMHne+AXMmcwbDiAJuToAHTE3VtheIgZQ0jK9ttZBBNgTImBMLIniuKqObSzluZoENGUQBAJ3Nt1ZYEu937urIg2JuW2iG3sIPzRKK9hhza4xRb8doe9oAi8TJ+cLzXGNyugjt/PNelcMJbQe0uzQ0i/cgErz3jVOH6fOy1PeNNHP8AK+9lckJSpFkMwSgBCEAKhCEAXT/F4m67p7CVRN1CezKZbonmVBYhMs1osK+Fa4WsqXF4YhWX9QOag4upKoxmSmhvhtOXdloKGF95DWkCDOpmP0VZwbDySYt97q6wNMFxGaI3F/LotMVUaMsFuxmo0MOUw5zbDp1HXqpVLFeFgf8AA2JDXQXbZSSdL6KPVDg8ySANcusDQzzuCuazYEtcbAEgiZkfFEankkNNPRs1RL42/wDGeS0MdUa0tbLXZGt0D40MAaKg92AbHczdTqDYfTLhILo+K8ExB5GxUrinBWF3g+InTv1VmtWLW2VhDsocJ8tEyMY9xa06i19xGh/TutL/AGl1NviBAa24BlUmIpgPBLfvy3S47L5I0iQaBYyk4iA8ZhAsWzzkiQQ4RrZazhtanVokO/K2ZbLpdeAWzbuP2WRfjPAKLny2m9xp9G1ILrxMgwb8ytTwYg02wBmcNW7jQ2I6QrtVZq8WTdI1vAazQGTJcy7XG0g2DXHfkrinw2m5zxUlocA4AEkNIO1omROizVDhctBbLXggNLpFwD8O1+oV5w7HBzQaj5fZvSek/NVjL0zZlgpbiN12WyOBysJkgxmI00Gtteqm8NoZ2sLoMTBN9NM0arjEUM5I1AtliAZN/Pqn2YZtNsZPCRYZoAUx7dlJfWl2ccSpQ6AW5ogTaZFz0WL9oMGGkkGS+BPKNR6rU1cpBcCYO8kyBqJdcDqOSyvF6TnBubT8sEaG4trzS8mzVguKopntDGt8UvzSBl2BOaSbQA3luo/FeMMpuyPfDTeAzMBIicoIkjbqAo3Ece0lzclgHTqCCTAykXvyKrmcJLw17w5wzNaLSIJ07ySrxSS0cvyMsm3FC4DH5nObLsjuZ8ThNsxFv5Vi/AkQ4NF/y30A1J5pujw0McS1pIaYiIIPWdIUjHVyJkGWttHMpqjrZktvbINOuZFWLCBmMATGlj113Uo0CS103gm7gJm1+sQVwAKj8rop5g1pdctEAmCANZieS6pOcabGFoBBJkkQWm4DQNLyZ1IgKV8iI2tFtw6WUnZ4JyCCCZgyYOomRqsVx/DmZF262GneVr8XWPu8ombRY37DZVPFaE4c3Mj7uCmwSlFxKZ0YpIQlKFiMokJCukIASUIhKgCwp4oHVB1kFQMy6a+FNjv6fpJdWKZdXXIqrglBDkaDgcEXkxeNh3Wj4bhA4ugQDYR/KzXCXHLy+i0vD64AgOPUkWHkP1WxVSLY2JjOHtaHBpMt8RBOoEmI6RsoZfUFOo1oa52UOfUzkkNy/CGmw1I0Vi5rWe8eQC4eGSfE4vkkQdGgX8wqfFYg5HODA1oIJExJgkSDc2+aQ+x0miLwx81mhwsJd5xaSOqt8HTL6xvlvJm4AmYaFE9nHw5z3ETckGNALRNjcp/huJLmuIHikgRuTopkuMNFcVOWyw49xdgGVsnLbbxO8lk8RUfUqAEXiwA0/mFY47CFpEmLjzJ+ir8NiHOryyQ5xhu5E2N7QYt5pSL5G7pl9hOBB1U+/MAsYcwcBGf4XQZJGlhdWmGw7aLnMD8xa9uWPzTJJBaZgiLquNYDM1wBg5RDfHpObWBBtruVaYOlSqFr8PFJ4InM/MDffNffXTqr5a9GjxU00aHD03BzZc6/hcxziY/3RoIv6KfQ4IHvOaoCySWuaYIjfzA+RTGIwR9zmcwvg3e3xE2NwW6xfpZdcGxj6DM5H4IFs+WZ/wDk3CRXypnUt8fi9lnisdVZGUAMmHVHGYgTp15pK+OdUa2A7KTaQACNzpYQpFN2aQcpa8TJG28pjHNe9rGiAG2iNfLdOrQmK+W6J3D8A05nujS0G0bgrI8brS5wAkumHA5Q0O1kwFoeIY4sbkDYtBA20BJI0VHx2WU8zm5g74W2O0y47AKkvxei8E7cm+zz/ieCc1xbIJ1cBsQSIzfm5+asq+Ib/Q02xc1C8kcxaCdjuO6U0g+dGzJ0dBG8HSBBUSs38OW2bNpPzjZELasw+THjKgwFV/4jQYJEiRYiLeaVtB1UXOV2Xe2264a95qMIOZxhtzoIsD0hO4ug6m6MpE63m53k7eSYtyM/+BEwTH1KDmPqSxjy4tEl2dwjMZ1BIEmZXVbCNhtRtRkBk5AMpDpLS0kzLp027JnAYjJifhdleMr2smXN1sBdwkA+Sew9YNcC54DcxJEDV2pH3umxSEXdFtg25mnxEgaEj8w1BO91xjaf4bpi4ttF4I6q9wtFr2yHWgQREH91RcRYQS1wsZgx9Ninw0Tl6POMSzK9w5FNqXj6X4jv1sokLDNVJmQEISFUAVCEIAEIQgAQEoan8MwSBqfQeStFWwLnhroYACrjh2IcJtr9fRV2Ew5PJX/CqQp6m5FgDN/0Wppj8ZG4jhnPqNDQMzrkNEfS9/0UDEYf3dIkl2YzmaY0kgdr39FYY7EOZUMHUyGjad5HZcvwhDZnOYLzcZQNyf8AInkeSRJ7HuCaKltE5cjZzO10ygOa1wAjQwtt7OcEHu2uaLyM03uFj+HVw0hupFScwIykQAIHOxXp3BKYyGJl1wDaf2Rd6GePjXZiva/wyMtyCB33PkFD/wDHOAp1MQW1BO0d+vPl2Wy9r+GBzDIuIy9RuF51UeKDmvpuIeJkaRBgE5gQZEadVMaT2R5MGpci7wmHpvxFVrWue0EinB8Z8VpbHjMG+minsosBIdexyvbIc15mAQfi0iPmqP8AqQa5fSDmSQ4F3xBxAJPhsLypzcfncRBLhAcdZ6n5pMpdm3xVpNmq4aaktAqTmgHYAxo4aSrKjxNr3+7qMcSJGswRqTvCydLFOzNBdB0E9NiI+an8PxT2u1glxEWPmPVLjM6X80zWjEkkNaDBFjEW00GylYWlMONpgF208gFWYerFvFldA0Fug5ap9/Ei+GRLRubEx96rUq7Msk+kR/aPEMhwaHeAAEkiDM2jnZY6sGlxLpygNvJDYi7RzKtOK0mVaoEZQ2M2pAEG5Fsx7qpp4MvcGtAnVuYGSDoCOQGlt9Vnn9h0E4wok5TlkNEZ3ZW+KcoiOwExOqpcbhoeMwInxNB0y6yBqr7h2GhxzOAIILs1h18M30AjpsqfGMqVHuJAcBs0taSJItbf6d0+HRzfKeyPRb+IHR4PeZQ7rr9LrScQANMENDjvETrCrfZfg7nYkU/EWtv0zAXvHNanEcMaHEPA15fsqx+1ikmonmGKqNbVEzY84IMED5gKdSwbfE0+PQmCAMxFgcwmZCe9s8OG1w5jWkADaQTcXB11VTiKbmMa4tN5IcZio0WNt8pTJOnRkXZs+E0gGwCB/sBIyui8tTGPcZg9dP0BslwOHyU2uJZUdA8Qn4dBG4+iTFMGrge0ynxeqLz2Yv2nwos9sEaH7CzsrQ+0EmZEcrfKVn1nzfbRjfYIQhJIBCSUIAVCRKpQAFZcLpchdVzRdargmDGUHYn15J2JWyUTOH4cm225Nvn+iusPgxTDjclupadOs7KuLszwGCw0jU8ydgF1R8ZyuJDJ0BLQb7fZT5tI1YxvFNpvfMuAaLXkl3kEtSuB4SSJbBPMgeFg5XUupTDGgGejAAPDrLjqTbTkqPH8Rh5aAAA4OyjQOd153WV2jQ6Q5hsOxpcXE5rAARobTHf6Fel+y9qQO/Iry9z4c17hOeZ3IE2M7XW94BxA+7G4AmZ0PI+StiVsIutIvuKCLmI1vcD7CxOKr4ev4RTBzF2V4JsdRInt8lpeJYguYYIm/QXC87pl2GDnGJM2JBEToBud1XJrZovq+i3PBC5pJkVNTdpb0Oae3W8KBV4bUBIg2mPCWyOxum8Xx731IAwCNyL6zbkuK3Hi9rW1WzlmJ5aA5tTulSotGSfROpYwFsFni2EeKRzmxCk4CgZkmBMgE2v5rjAYnNSMta4He2Yx0PbZMsxFK7veBpBsJjqTfedoSXCzbDMl2bTD4zK0Au2AMTB6g8lHGLLi7LlFoAvsZzDkqihxJrmAPgRf/wCp26LtuNYAcgzOcCCMslrdzO9lpukiqaZLxbmOP4mwA8Fy48p+agVKxa+WuIfpG4OgEjomKuNgAENnQmbxzg6WT1GpBBJabbA636XKpXLonmooar4is8ubcFxEnaw1n71U/hXAnVDlzNInlMCNe6bqPD5YMzDN4ESI35CZVvwui6i2RMG8TqrpNGZxUnZb8K4cKLgGEDLZ03J5eLn+6icVcHvqAEi0GNjzB7KVgargwucAHOJtrAUdz4bIHMm3mmQTESaMX7RQXNHxBoAJcbna/Pmq7EucGsZUyFtgwkQ5rSTHw3cOh0CsKjxVe60kkgDrt9UmG4Tf8XNkgFrplzHO0D/8RIiRolyk3Ji+FovsFhabKYEm48MPBtymNJ+qil7fhInWDAlSS1tCWy4HdroLSY3/AMT2SVsFmAdSqC4BDToDuJ5LVBi5oyvHcNYzBF4gfd1hajYJXq1VuZjmmIdYg/lfp5X+q8ux1PLUcORI9FHkU0mjDNUxhCELIUBCEIAUBCEkqQALVcGxgc2NxDQOQNllU/h6jmDMJEpmOfFgj0LFPaxsMEeGJ7i/1+Sj1A1jGEAk5jJ1MAQO11R0eOB7QIvGnZdu4mDo7Kdwd/NPnJPaHxkTxijJaTGfwkm5DdJnayhOw7Wvc5nwz8NiSNzJtdQauMg2PoZt2UZ3EoEGddrfNZ3/ALLOZr2ZNGloFSm0OjmL3trMK8w2Kp0BeIiCF5xR4oXOAHhm2qsKgcCM7nEEc48leM4x2XjKUujUt9pGMkfEL6m/ZZfidU13HKCTNj05R6p7BUgc0MkTAv63VlkIbdw0B2kbWtqiUlJFvk9MoaPAsQI8IbOhJaOgUpvszXqa1acttDnOkfKFscBRYbuvLRIBmAdI9Pmkfh2jK7ISCT0I2n0CXxdDFCK7ZlW+yWIcCW1WOjYZp+llPwv/AI8xGvvWGTEAuJnfUbLZ4BhAgM1i0ked9T0S/wBSQcuV4BIkQIk7ymxxKtlHp6MpV9j62eG1WGLGWmRtcEa38k3/AKOri/vGGLT4hB5WF1uMLiWy6Ikie/bqnH1wNj8tVbhEsuRh6fsNi3GBUpG3+R9LtT1b2Lx4tNPo73hEE9S2y3dHFAiYNjBAJGnMJ7EY7O0sBdBbeBvyk6fwh4Uloq5S9s84wVHGU3EvpB4FnEPBv6yVcj2haXNa9pp6agj77rSt4WMocTe8jWeruZVFxLCkNcA5zm3mCIixGYKvBx7HRnL0y6bFWkC13pER+qr+JVPds93mu4RPTe+yp8NU90wuY91ru8Qgg3ADSNrys9xDiry4fiXMycpn63kSnc41oRKTT2SwxubKIMlpMHMQ2TqLXkX6EK54jxEtDmQRYkgcnEEAjvKxuB9pBTcZyyN+fXqo+J9qiZ3nWNrEeaytJErOkjV/1QGTM7NmaQ7T/j6FcsqZc4a6Igi9g6027/VZajxINa3NoRZxNhqTIA1urPCcapZXuNQNhpNwSXOFmsYBckkySYAAV4MrLIvZKxHFwXHNYuE9BsZ7gfRYnjVfPXe4fmM/JdY/ipqVXvGjgRHTZQCVE8nJUZZSsEIQklAQhCAOi2y5XdQrkBAPs7o05PTdPY3EhxAFmtsP3TAdC5U3qgFanWBcMT4KtEsgUZxupD3WUZRIJCsdBB5LRs4gyowSJIuellm0ocQoTomORx6NZwzHictgXO8osVoXtZUZngFoaCbki5tMdV5vQr5SDy/XVWtLjxDMote4GhAMifvZSa8fkJqmb9+GGRrmnTLmINpJj5Tou8c8MytB0HPrMLK4bjpljSTlcRPnEmB0VnS40173ONpGbuNpHYKVJo0fFmkZjSXZssSAI35yOtk3/cbZzOsQIk6i/oVDpcRBvaBJExaADcnW2yravHAGC/8AujoTH8p/9GynFRLerVmHAwQJjZwFzI5wnKfEzBgGZBk7Rt8z6LJM9oQ55aT4YPlyv3t2S4L2ol4HWAOZ0vyCXf4Qsibo2WH4lUb0AN9yAbAdbp3D8XqR4QP+QmSJ/dUf+oabpaD+aJ8tZTv95YWtcwaMP6j91dTfRao92WhxVRzpkhsNkERNgTIG8yq/G48l7p3MG+o2AVcPatnu3mPFlHXcfsqSv7RxbXf/AJQP0MKJNv2Lc4xRbcWxTKVOQ5pJaXETJBB+HmCdeyxmK4kTpsZHZcYzHF4PkT5CAoEpTkZJ5LFe6UkoQqWKbJDMSfdlljeR0IUeUuXdIoJbsRCChSQCEIQAIQhACoQEFQAEoQgFSB2xOhN5hzCX3sDVXRYUlMkLsEc0GDuFTshnCEFdBo5j1QQcrumySkgcwpNNzQPiHqpSJSH6Rv2S1K17dJ8lwa7QPiE91EqYjqrOkN5UWVXi5AIE3M9BEiyiVMUS1p3EtPUaifmoeYIz9VDkLcmzsVLEc0vvjM7pvMEZhzVbK2PCueacbj3gRO6i5hzRmHNTbQWP1a86WsBHyKbNQnU/ei4zjmjMFDbCxxgkO7fqE2nKdQQ6+o+chN5goBghJmS5gggUmyRBcEmZBIqSEZkZkEBCIRmCMwQQEJUkjmhBYZQhCghgUNQhSiASpEKz6JfQqQIQqoEASoQpRIqEIQVQJEIR6JBCEKGDBCEKCAQhCkAQhCklghCEACEIVSAQhCsABBSIQAIQhACIQhB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90" name="Picture 6" descr="http://homepage.usask.ca/%7Evim458/virology/studpages2007/AshleyB/bhv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864" y="2362200"/>
            <a:ext cx="2155135" cy="1586179"/>
          </a:xfrm>
          <a:prstGeom prst="rect">
            <a:avLst/>
          </a:prstGeom>
          <a:noFill/>
        </p:spPr>
      </p:pic>
      <p:pic>
        <p:nvPicPr>
          <p:cNvPr id="16392" name="Picture 8" descr="http://ocw.tufts.edu/data/72/1362314/1368461/1373401_x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891954" y="1394046"/>
            <a:ext cx="3460306" cy="1524001"/>
          </a:xfrm>
          <a:prstGeom prst="rect">
            <a:avLst/>
          </a:prstGeom>
          <a:noFill/>
        </p:spPr>
      </p:pic>
      <p:pic>
        <p:nvPicPr>
          <p:cNvPr id="16394" name="Picture 10" descr="http://homepage.usask.ca/%7Evim458/virology/studpages2009/VirusWebsite/ibr_mou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900957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effectLst/>
              </a:rPr>
              <a:t>Ocular form </a:t>
            </a:r>
            <a:endParaRPr lang="en-US" sz="3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714488" cy="5029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Conjunctivitis </a:t>
            </a:r>
          </a:p>
          <a:p>
            <a:r>
              <a:rPr lang="en-US" dirty="0" smtClean="0"/>
              <a:t>Conjunctiva- reddened and edematous</a:t>
            </a:r>
          </a:p>
          <a:p>
            <a:r>
              <a:rPr lang="en-US" dirty="0" smtClean="0"/>
              <a:t>Profuse serous ocular discharge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2060"/>
                </a:solidFill>
              </a:rPr>
              <a:t>DD</a:t>
            </a:r>
            <a:r>
              <a:rPr lang="en-US" dirty="0" smtClean="0"/>
              <a:t>: infectious </a:t>
            </a:r>
            <a:r>
              <a:rPr lang="en-US" dirty="0" err="1" smtClean="0"/>
              <a:t>keratoconjunctivitis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B050"/>
                </a:solidFill>
              </a:rPr>
              <a:t>pink eye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IBR</a:t>
            </a:r>
            <a:r>
              <a:rPr lang="en-US" dirty="0" smtClean="0"/>
              <a:t> lesions: confined to the conjunctiva and there are no lesions of the cornea except diffuse edema</a:t>
            </a:r>
          </a:p>
          <a:p>
            <a:r>
              <a:rPr lang="en-US" dirty="0" smtClean="0"/>
              <a:t>Calves below 6 months of age may develop encephalitis, </a:t>
            </a:r>
            <a:r>
              <a:rPr lang="en-US" dirty="0" err="1" smtClean="0"/>
              <a:t>incoordination</a:t>
            </a:r>
            <a:r>
              <a:rPr lang="en-US" dirty="0" smtClean="0"/>
              <a:t>, Excitement, depression, Salivation, bellowing, convulsions and blindness </a:t>
            </a:r>
          </a:p>
          <a:p>
            <a:r>
              <a:rPr lang="en-US" dirty="0" smtClean="0"/>
              <a:t>high mortality rate. </a:t>
            </a:r>
          </a:p>
          <a:p>
            <a:endParaRPr lang="en-US" dirty="0"/>
          </a:p>
        </p:txBody>
      </p:sp>
      <p:pic>
        <p:nvPicPr>
          <p:cNvPr id="15362" name="Picture 2" descr="http://www.bestvetstore.com/wp-content/uploads/2010/08/Infectious-bovine-keratoconjunctivitis-pink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0"/>
            <a:ext cx="2590799" cy="2045005"/>
          </a:xfrm>
          <a:prstGeom prst="rect">
            <a:avLst/>
          </a:prstGeom>
          <a:noFill/>
        </p:spPr>
      </p:pic>
      <p:pic>
        <p:nvPicPr>
          <p:cNvPr id="15364" name="Picture 4" descr="http://ibic.lib.ku.ac.th/e-bulletin/2009-110.files/image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1800" y="76200"/>
            <a:ext cx="2285999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834</Words>
  <Application>Microsoft Office PowerPoint</Application>
  <PresentationFormat>On-screen Show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Infectious Bovine Rhinotracheitis (IBR)</vt:lpstr>
      <vt:lpstr>Etiology</vt:lpstr>
      <vt:lpstr>Epidemiology </vt:lpstr>
      <vt:lpstr>Singh et al., 2010</vt:lpstr>
      <vt:lpstr>Slide 5</vt:lpstr>
      <vt:lpstr>Slide 6</vt:lpstr>
      <vt:lpstr>Clinical signs </vt:lpstr>
      <vt:lpstr>Rhinitis, tracheitis and conjunctivitis (red nose)</vt:lpstr>
      <vt:lpstr>Ocular form </vt:lpstr>
      <vt:lpstr>Systemic disease in newborn calves</vt:lpstr>
      <vt:lpstr>Abortion (IPV)</vt:lpstr>
      <vt:lpstr>NECROPSY FINDINGS</vt:lpstr>
      <vt:lpstr>Rhinitis with congested nasal chambers</vt:lpstr>
      <vt:lpstr>Tracheitis (IBR)</vt:lpstr>
      <vt:lpstr>CLINICAL PATHOLOGY</vt:lpstr>
      <vt:lpstr>Isolation of virus</vt:lpstr>
      <vt:lpstr>Slide 17</vt:lpstr>
      <vt:lpstr>Slide 18</vt:lpstr>
      <vt:lpstr>Treatment </vt:lpstr>
      <vt:lpstr>Control </vt:lpstr>
      <vt:lpstr>Vaccination</vt:lpstr>
      <vt:lpstr>Slide 22</vt:lpstr>
      <vt:lpstr>Slide 23</vt:lpstr>
      <vt:lpstr>Vaccination programs in herds 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Rishab Sharma</cp:lastModifiedBy>
  <cp:revision>65</cp:revision>
  <dcterms:created xsi:type="dcterms:W3CDTF">2006-08-16T00:00:00Z</dcterms:created>
  <dcterms:modified xsi:type="dcterms:W3CDTF">2023-07-10T05:06:30Z</dcterms:modified>
</cp:coreProperties>
</file>