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6" r:id="rId3"/>
    <p:sldId id="292" r:id="rId4"/>
    <p:sldId id="291" r:id="rId5"/>
    <p:sldId id="265" r:id="rId6"/>
    <p:sldId id="268" r:id="rId7"/>
    <p:sldId id="269" r:id="rId8"/>
    <p:sldId id="272" r:id="rId9"/>
    <p:sldId id="270" r:id="rId10"/>
    <p:sldId id="271" r:id="rId11"/>
    <p:sldId id="273" r:id="rId12"/>
    <p:sldId id="274" r:id="rId13"/>
    <p:sldId id="275" r:id="rId14"/>
    <p:sldId id="276" r:id="rId15"/>
    <p:sldId id="277" r:id="rId16"/>
    <p:sldId id="278" r:id="rId17"/>
    <p:sldId id="279" r:id="rId18"/>
    <p:sldId id="280" r:id="rId19"/>
    <p:sldId id="281" r:id="rId20"/>
    <p:sldId id="282" r:id="rId21"/>
    <p:sldId id="283" r:id="rId22"/>
    <p:sldId id="266" r:id="rId23"/>
    <p:sldId id="267" r:id="rId24"/>
    <p:sldId id="284" r:id="rId25"/>
    <p:sldId id="285" r:id="rId26"/>
    <p:sldId id="287" r:id="rId27"/>
    <p:sldId id="288" r:id="rId28"/>
    <p:sldId id="289" r:id="rId29"/>
    <p:sldId id="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96"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B7E46-E2B0-42E5-8B81-2C2FB63981D8}" type="datetimeFigureOut">
              <a:rPr lang="en-GB" smtClean="0"/>
              <a:pPr/>
              <a:t>22/04/2022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99F4B-E791-447F-BF50-9D2213724381}" type="slidenum">
              <a:rPr lang="en-GB" smtClean="0"/>
              <a:pPr/>
              <a:t>‹#›</a:t>
            </a:fld>
            <a:endParaRPr lang="en-GB"/>
          </a:p>
        </p:txBody>
      </p:sp>
    </p:spTree>
    <p:extLst>
      <p:ext uri="{BB962C8B-B14F-4D97-AF65-F5344CB8AC3E}">
        <p14:creationId xmlns="" xmlns:p14="http://schemas.microsoft.com/office/powerpoint/2010/main" val="832672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3D6613-5FDF-4891-A4F7-34FE978337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C1769B06-4389-45AF-B8AB-23E4C045B8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A1CCEB2A-96DA-42BB-AA48-BBD23994EA87}"/>
              </a:ext>
            </a:extLst>
          </p:cNvPr>
          <p:cNvSpPr>
            <a:spLocks noGrp="1"/>
          </p:cNvSpPr>
          <p:nvPr>
            <p:ph type="dt" sz="half" idx="10"/>
          </p:nvPr>
        </p:nvSpPr>
        <p:spPr/>
        <p:txBody>
          <a:bodyPr/>
          <a:lstStyle/>
          <a:p>
            <a:fld id="{6B38D49F-D844-4D69-B84E-07AC816FA22B}" type="datetime1">
              <a:rPr lang="en-GB" smtClean="0"/>
              <a:pPr/>
              <a:t>22/04/2022</a:t>
            </a:fld>
            <a:endParaRPr lang="en-GB"/>
          </a:p>
        </p:txBody>
      </p:sp>
      <p:sp>
        <p:nvSpPr>
          <p:cNvPr id="5" name="Footer Placeholder 4">
            <a:extLst>
              <a:ext uri="{FF2B5EF4-FFF2-40B4-BE49-F238E27FC236}">
                <a16:creationId xmlns="" xmlns:a16="http://schemas.microsoft.com/office/drawing/2014/main" id="{11E15E40-A94F-421A-A4CF-686D7CCB5062}"/>
              </a:ext>
            </a:extLst>
          </p:cNvPr>
          <p:cNvSpPr>
            <a:spLocks noGrp="1"/>
          </p:cNvSpPr>
          <p:nvPr>
            <p:ph type="ftr" sz="quarter" idx="11"/>
          </p:nvPr>
        </p:nvSpPr>
        <p:spPr/>
        <p:txBody>
          <a:bodyPr/>
          <a:lstStyle/>
          <a:p>
            <a:r>
              <a:rPr lang="en-IN"/>
              <a:t>College of Veterinary Science and Animal Husbandry, DUVASU, Mathura-281001 (UP)</a:t>
            </a:r>
            <a:endParaRPr lang="en-GB"/>
          </a:p>
        </p:txBody>
      </p:sp>
      <p:sp>
        <p:nvSpPr>
          <p:cNvPr id="6" name="Slide Number Placeholder 5">
            <a:extLst>
              <a:ext uri="{FF2B5EF4-FFF2-40B4-BE49-F238E27FC236}">
                <a16:creationId xmlns="" xmlns:a16="http://schemas.microsoft.com/office/drawing/2014/main" id="{CBBF596B-81AE-41E1-BE50-9218BB981916}"/>
              </a:ext>
            </a:extLst>
          </p:cNvPr>
          <p:cNvSpPr>
            <a:spLocks noGrp="1"/>
          </p:cNvSpPr>
          <p:nvPr>
            <p:ph type="sldNum" sz="quarter" idx="12"/>
          </p:nvPr>
        </p:nvSpPr>
        <p:spPr/>
        <p:txBody>
          <a:bodyPr/>
          <a:lstStyle/>
          <a:p>
            <a:fld id="{B3D25B8C-A779-47EF-92FF-AAD4E78A9AB2}" type="slidenum">
              <a:rPr lang="en-GB" smtClean="0"/>
              <a:pPr/>
              <a:t>‹#›</a:t>
            </a:fld>
            <a:endParaRPr lang="en-GB"/>
          </a:p>
        </p:txBody>
      </p:sp>
    </p:spTree>
    <p:extLst>
      <p:ext uri="{BB962C8B-B14F-4D97-AF65-F5344CB8AC3E}">
        <p14:creationId xmlns="" xmlns:p14="http://schemas.microsoft.com/office/powerpoint/2010/main" val="309633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8F111-9F7C-4D19-9EB8-AFC6E9AC59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42C2B771-102C-42CF-BE9E-092238B441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AF187C9-9EA7-4F05-A7AC-395D4D0AB203}"/>
              </a:ext>
            </a:extLst>
          </p:cNvPr>
          <p:cNvSpPr>
            <a:spLocks noGrp="1"/>
          </p:cNvSpPr>
          <p:nvPr>
            <p:ph type="dt" sz="half" idx="10"/>
          </p:nvPr>
        </p:nvSpPr>
        <p:spPr/>
        <p:txBody>
          <a:bodyPr/>
          <a:lstStyle/>
          <a:p>
            <a:fld id="{71A27725-3E64-48F6-BC7C-BD4875AEF999}" type="datetime1">
              <a:rPr lang="en-GB" smtClean="0"/>
              <a:pPr/>
              <a:t>22/04/2022</a:t>
            </a:fld>
            <a:endParaRPr lang="en-GB"/>
          </a:p>
        </p:txBody>
      </p:sp>
      <p:sp>
        <p:nvSpPr>
          <p:cNvPr id="5" name="Footer Placeholder 4">
            <a:extLst>
              <a:ext uri="{FF2B5EF4-FFF2-40B4-BE49-F238E27FC236}">
                <a16:creationId xmlns="" xmlns:a16="http://schemas.microsoft.com/office/drawing/2014/main" id="{1AA3312A-25AC-4838-9BBC-EC7E47AEB90D}"/>
              </a:ext>
            </a:extLst>
          </p:cNvPr>
          <p:cNvSpPr>
            <a:spLocks noGrp="1"/>
          </p:cNvSpPr>
          <p:nvPr>
            <p:ph type="ftr" sz="quarter" idx="11"/>
          </p:nvPr>
        </p:nvSpPr>
        <p:spPr/>
        <p:txBody>
          <a:bodyPr/>
          <a:lstStyle/>
          <a:p>
            <a:r>
              <a:rPr lang="en-IN"/>
              <a:t>College of Veterinary Science and Animal Husbandry, DUVASU, Mathura-281001 (UP)</a:t>
            </a:r>
            <a:endParaRPr lang="en-GB"/>
          </a:p>
        </p:txBody>
      </p:sp>
      <p:sp>
        <p:nvSpPr>
          <p:cNvPr id="6" name="Slide Number Placeholder 5">
            <a:extLst>
              <a:ext uri="{FF2B5EF4-FFF2-40B4-BE49-F238E27FC236}">
                <a16:creationId xmlns="" xmlns:a16="http://schemas.microsoft.com/office/drawing/2014/main" id="{97A45B6E-7C3E-40A8-A30A-DAE7B80939E8}"/>
              </a:ext>
            </a:extLst>
          </p:cNvPr>
          <p:cNvSpPr>
            <a:spLocks noGrp="1"/>
          </p:cNvSpPr>
          <p:nvPr>
            <p:ph type="sldNum" sz="quarter" idx="12"/>
          </p:nvPr>
        </p:nvSpPr>
        <p:spPr/>
        <p:txBody>
          <a:bodyPr/>
          <a:lstStyle/>
          <a:p>
            <a:fld id="{B3D25B8C-A779-47EF-92FF-AAD4E78A9AB2}" type="slidenum">
              <a:rPr lang="en-GB" smtClean="0"/>
              <a:pPr/>
              <a:t>‹#›</a:t>
            </a:fld>
            <a:endParaRPr lang="en-GB"/>
          </a:p>
        </p:txBody>
      </p:sp>
    </p:spTree>
    <p:extLst>
      <p:ext uri="{BB962C8B-B14F-4D97-AF65-F5344CB8AC3E}">
        <p14:creationId xmlns="" xmlns:p14="http://schemas.microsoft.com/office/powerpoint/2010/main" val="217871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264F2AC-802A-43BA-9E8A-0DB486F6FB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7C21CA6-B2B2-428E-8ACC-D7B0993FD4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566218C-16C0-4E38-B46E-C82A6440BE91}"/>
              </a:ext>
            </a:extLst>
          </p:cNvPr>
          <p:cNvSpPr>
            <a:spLocks noGrp="1"/>
          </p:cNvSpPr>
          <p:nvPr>
            <p:ph type="dt" sz="half" idx="10"/>
          </p:nvPr>
        </p:nvSpPr>
        <p:spPr/>
        <p:txBody>
          <a:bodyPr/>
          <a:lstStyle/>
          <a:p>
            <a:fld id="{D90FB098-DCA7-498E-AC8A-ED990C923DF6}" type="datetime1">
              <a:rPr lang="en-GB" smtClean="0"/>
              <a:pPr/>
              <a:t>22/04/2022</a:t>
            </a:fld>
            <a:endParaRPr lang="en-GB"/>
          </a:p>
        </p:txBody>
      </p:sp>
      <p:sp>
        <p:nvSpPr>
          <p:cNvPr id="5" name="Footer Placeholder 4">
            <a:extLst>
              <a:ext uri="{FF2B5EF4-FFF2-40B4-BE49-F238E27FC236}">
                <a16:creationId xmlns="" xmlns:a16="http://schemas.microsoft.com/office/drawing/2014/main" id="{9E72E4BE-D01A-4206-89E2-52D27FC86789}"/>
              </a:ext>
            </a:extLst>
          </p:cNvPr>
          <p:cNvSpPr>
            <a:spLocks noGrp="1"/>
          </p:cNvSpPr>
          <p:nvPr>
            <p:ph type="ftr" sz="quarter" idx="11"/>
          </p:nvPr>
        </p:nvSpPr>
        <p:spPr/>
        <p:txBody>
          <a:bodyPr/>
          <a:lstStyle/>
          <a:p>
            <a:r>
              <a:rPr lang="en-IN"/>
              <a:t>College of Veterinary Science and Animal Husbandry, DUVASU, Mathura-281001 (UP)</a:t>
            </a:r>
            <a:endParaRPr lang="en-GB"/>
          </a:p>
        </p:txBody>
      </p:sp>
      <p:sp>
        <p:nvSpPr>
          <p:cNvPr id="6" name="Slide Number Placeholder 5">
            <a:extLst>
              <a:ext uri="{FF2B5EF4-FFF2-40B4-BE49-F238E27FC236}">
                <a16:creationId xmlns="" xmlns:a16="http://schemas.microsoft.com/office/drawing/2014/main" id="{129233E1-69BC-4CBA-9944-902BAFF28B84}"/>
              </a:ext>
            </a:extLst>
          </p:cNvPr>
          <p:cNvSpPr>
            <a:spLocks noGrp="1"/>
          </p:cNvSpPr>
          <p:nvPr>
            <p:ph type="sldNum" sz="quarter" idx="12"/>
          </p:nvPr>
        </p:nvSpPr>
        <p:spPr/>
        <p:txBody>
          <a:bodyPr/>
          <a:lstStyle/>
          <a:p>
            <a:fld id="{B3D25B8C-A779-47EF-92FF-AAD4E78A9AB2}" type="slidenum">
              <a:rPr lang="en-GB" smtClean="0"/>
              <a:pPr/>
              <a:t>‹#›</a:t>
            </a:fld>
            <a:endParaRPr lang="en-GB"/>
          </a:p>
        </p:txBody>
      </p:sp>
    </p:spTree>
    <p:extLst>
      <p:ext uri="{BB962C8B-B14F-4D97-AF65-F5344CB8AC3E}">
        <p14:creationId xmlns="" xmlns:p14="http://schemas.microsoft.com/office/powerpoint/2010/main" val="341456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086A54-4089-4360-9783-F76EEAB857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ADF35A9-CBA5-418A-AC72-84F5710DFD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62FA45-81E2-490B-8263-C66E663C8617}"/>
              </a:ext>
            </a:extLst>
          </p:cNvPr>
          <p:cNvSpPr>
            <a:spLocks noGrp="1"/>
          </p:cNvSpPr>
          <p:nvPr>
            <p:ph type="dt" sz="half" idx="10"/>
          </p:nvPr>
        </p:nvSpPr>
        <p:spPr/>
        <p:txBody>
          <a:bodyPr/>
          <a:lstStyle/>
          <a:p>
            <a:fld id="{F5D6B4A9-65A6-4EC9-B086-4649684434B5}" type="datetime1">
              <a:rPr lang="en-GB" smtClean="0"/>
              <a:pPr/>
              <a:t>22/04/2022</a:t>
            </a:fld>
            <a:endParaRPr lang="en-GB"/>
          </a:p>
        </p:txBody>
      </p:sp>
      <p:sp>
        <p:nvSpPr>
          <p:cNvPr id="5" name="Footer Placeholder 4">
            <a:extLst>
              <a:ext uri="{FF2B5EF4-FFF2-40B4-BE49-F238E27FC236}">
                <a16:creationId xmlns="" xmlns:a16="http://schemas.microsoft.com/office/drawing/2014/main" id="{E94D145B-FD78-4629-A622-D408E4C4EB62}"/>
              </a:ext>
            </a:extLst>
          </p:cNvPr>
          <p:cNvSpPr>
            <a:spLocks noGrp="1"/>
          </p:cNvSpPr>
          <p:nvPr>
            <p:ph type="ftr" sz="quarter" idx="11"/>
          </p:nvPr>
        </p:nvSpPr>
        <p:spPr/>
        <p:txBody>
          <a:bodyPr/>
          <a:lstStyle/>
          <a:p>
            <a:r>
              <a:rPr lang="en-IN"/>
              <a:t>College of Veterinary Science and Animal Husbandry, DUVASU, Mathura-281001 (UP)</a:t>
            </a:r>
            <a:endParaRPr lang="en-GB"/>
          </a:p>
        </p:txBody>
      </p:sp>
      <p:sp>
        <p:nvSpPr>
          <p:cNvPr id="6" name="Slide Number Placeholder 5">
            <a:extLst>
              <a:ext uri="{FF2B5EF4-FFF2-40B4-BE49-F238E27FC236}">
                <a16:creationId xmlns="" xmlns:a16="http://schemas.microsoft.com/office/drawing/2014/main" id="{0211250C-3797-473A-820D-1927908EB43D}"/>
              </a:ext>
            </a:extLst>
          </p:cNvPr>
          <p:cNvSpPr>
            <a:spLocks noGrp="1"/>
          </p:cNvSpPr>
          <p:nvPr>
            <p:ph type="sldNum" sz="quarter" idx="12"/>
          </p:nvPr>
        </p:nvSpPr>
        <p:spPr/>
        <p:txBody>
          <a:bodyPr/>
          <a:lstStyle/>
          <a:p>
            <a:fld id="{B3D25B8C-A779-47EF-92FF-AAD4E78A9AB2}" type="slidenum">
              <a:rPr lang="en-GB" smtClean="0"/>
              <a:pPr/>
              <a:t>‹#›</a:t>
            </a:fld>
            <a:endParaRPr lang="en-GB"/>
          </a:p>
        </p:txBody>
      </p:sp>
    </p:spTree>
    <p:extLst>
      <p:ext uri="{BB962C8B-B14F-4D97-AF65-F5344CB8AC3E}">
        <p14:creationId xmlns="" xmlns:p14="http://schemas.microsoft.com/office/powerpoint/2010/main" val="115109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053702-C30F-47F1-831C-CCF4B4C90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F8C703C-9B2C-46A1-AC48-B927E8EDB6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9C63E8A-5DA9-43BE-A434-3BA182278AA7}"/>
              </a:ext>
            </a:extLst>
          </p:cNvPr>
          <p:cNvSpPr>
            <a:spLocks noGrp="1"/>
          </p:cNvSpPr>
          <p:nvPr>
            <p:ph type="dt" sz="half" idx="10"/>
          </p:nvPr>
        </p:nvSpPr>
        <p:spPr/>
        <p:txBody>
          <a:bodyPr/>
          <a:lstStyle/>
          <a:p>
            <a:fld id="{5F19877A-A552-4780-87C5-84CA80A44DB1}" type="datetime1">
              <a:rPr lang="en-GB" smtClean="0"/>
              <a:pPr/>
              <a:t>22/04/2022</a:t>
            </a:fld>
            <a:endParaRPr lang="en-GB"/>
          </a:p>
        </p:txBody>
      </p:sp>
      <p:sp>
        <p:nvSpPr>
          <p:cNvPr id="5" name="Footer Placeholder 4">
            <a:extLst>
              <a:ext uri="{FF2B5EF4-FFF2-40B4-BE49-F238E27FC236}">
                <a16:creationId xmlns="" xmlns:a16="http://schemas.microsoft.com/office/drawing/2014/main" id="{EB5A90C1-0F92-4DC9-A4EB-59CA77ED1158}"/>
              </a:ext>
            </a:extLst>
          </p:cNvPr>
          <p:cNvSpPr>
            <a:spLocks noGrp="1"/>
          </p:cNvSpPr>
          <p:nvPr>
            <p:ph type="ftr" sz="quarter" idx="11"/>
          </p:nvPr>
        </p:nvSpPr>
        <p:spPr/>
        <p:txBody>
          <a:bodyPr/>
          <a:lstStyle/>
          <a:p>
            <a:r>
              <a:rPr lang="en-IN"/>
              <a:t>College of Veterinary Science and Animal Husbandry, DUVASU, Mathura-281001 (UP)</a:t>
            </a:r>
            <a:endParaRPr lang="en-GB"/>
          </a:p>
        </p:txBody>
      </p:sp>
      <p:sp>
        <p:nvSpPr>
          <p:cNvPr id="6" name="Slide Number Placeholder 5">
            <a:extLst>
              <a:ext uri="{FF2B5EF4-FFF2-40B4-BE49-F238E27FC236}">
                <a16:creationId xmlns="" xmlns:a16="http://schemas.microsoft.com/office/drawing/2014/main" id="{FC2C451B-95DC-43C7-8502-D0E2DA405C0C}"/>
              </a:ext>
            </a:extLst>
          </p:cNvPr>
          <p:cNvSpPr>
            <a:spLocks noGrp="1"/>
          </p:cNvSpPr>
          <p:nvPr>
            <p:ph type="sldNum" sz="quarter" idx="12"/>
          </p:nvPr>
        </p:nvSpPr>
        <p:spPr/>
        <p:txBody>
          <a:bodyPr/>
          <a:lstStyle/>
          <a:p>
            <a:fld id="{B3D25B8C-A779-47EF-92FF-AAD4E78A9AB2}" type="slidenum">
              <a:rPr lang="en-GB" smtClean="0"/>
              <a:pPr/>
              <a:t>‹#›</a:t>
            </a:fld>
            <a:endParaRPr lang="en-GB"/>
          </a:p>
        </p:txBody>
      </p:sp>
    </p:spTree>
    <p:extLst>
      <p:ext uri="{BB962C8B-B14F-4D97-AF65-F5344CB8AC3E}">
        <p14:creationId xmlns="" xmlns:p14="http://schemas.microsoft.com/office/powerpoint/2010/main" val="109637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323255-9347-47A0-A58A-2C599210F5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56756A26-7F77-4274-8329-91CC74F96F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91CFFF97-69A0-4447-BEBC-F7EA9F06D7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CFA2B104-6A80-4708-8E69-9BA5E082D154}"/>
              </a:ext>
            </a:extLst>
          </p:cNvPr>
          <p:cNvSpPr>
            <a:spLocks noGrp="1"/>
          </p:cNvSpPr>
          <p:nvPr>
            <p:ph type="dt" sz="half" idx="10"/>
          </p:nvPr>
        </p:nvSpPr>
        <p:spPr/>
        <p:txBody>
          <a:bodyPr/>
          <a:lstStyle/>
          <a:p>
            <a:fld id="{209AD80E-5916-4705-94B9-CEBCF1ED9A7B}" type="datetime1">
              <a:rPr lang="en-GB" smtClean="0"/>
              <a:pPr/>
              <a:t>22/04/2022</a:t>
            </a:fld>
            <a:endParaRPr lang="en-GB"/>
          </a:p>
        </p:txBody>
      </p:sp>
      <p:sp>
        <p:nvSpPr>
          <p:cNvPr id="6" name="Footer Placeholder 5">
            <a:extLst>
              <a:ext uri="{FF2B5EF4-FFF2-40B4-BE49-F238E27FC236}">
                <a16:creationId xmlns="" xmlns:a16="http://schemas.microsoft.com/office/drawing/2014/main" id="{2B8C8477-B207-4FE5-8428-B8D0C5EB0E65}"/>
              </a:ext>
            </a:extLst>
          </p:cNvPr>
          <p:cNvSpPr>
            <a:spLocks noGrp="1"/>
          </p:cNvSpPr>
          <p:nvPr>
            <p:ph type="ftr" sz="quarter" idx="11"/>
          </p:nvPr>
        </p:nvSpPr>
        <p:spPr/>
        <p:txBody>
          <a:bodyPr/>
          <a:lstStyle/>
          <a:p>
            <a:r>
              <a:rPr lang="en-IN"/>
              <a:t>College of Veterinary Science and Animal Husbandry, DUVASU, Mathura-281001 (UP)</a:t>
            </a:r>
            <a:endParaRPr lang="en-GB"/>
          </a:p>
        </p:txBody>
      </p:sp>
      <p:sp>
        <p:nvSpPr>
          <p:cNvPr id="7" name="Slide Number Placeholder 6">
            <a:extLst>
              <a:ext uri="{FF2B5EF4-FFF2-40B4-BE49-F238E27FC236}">
                <a16:creationId xmlns="" xmlns:a16="http://schemas.microsoft.com/office/drawing/2014/main" id="{4CC7004A-4C50-42CE-91D7-27818A2A1514}"/>
              </a:ext>
            </a:extLst>
          </p:cNvPr>
          <p:cNvSpPr>
            <a:spLocks noGrp="1"/>
          </p:cNvSpPr>
          <p:nvPr>
            <p:ph type="sldNum" sz="quarter" idx="12"/>
          </p:nvPr>
        </p:nvSpPr>
        <p:spPr/>
        <p:txBody>
          <a:bodyPr/>
          <a:lstStyle/>
          <a:p>
            <a:fld id="{B3D25B8C-A779-47EF-92FF-AAD4E78A9AB2}" type="slidenum">
              <a:rPr lang="en-GB" smtClean="0"/>
              <a:pPr/>
              <a:t>‹#›</a:t>
            </a:fld>
            <a:endParaRPr lang="en-GB"/>
          </a:p>
        </p:txBody>
      </p:sp>
    </p:spTree>
    <p:extLst>
      <p:ext uri="{BB962C8B-B14F-4D97-AF65-F5344CB8AC3E}">
        <p14:creationId xmlns="" xmlns:p14="http://schemas.microsoft.com/office/powerpoint/2010/main" val="316437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4FE517-7A21-46BB-B396-6226495FB3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560B64D-426B-44BC-9AA0-792D49764F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A26AD97-59AE-4506-9CE3-14D6B8FECE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E0A9D870-2EAC-4529-8E55-D8FEC18F2A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0385224-9EE2-42A6-AD61-9A9D4E7BE9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35156C64-7A51-4A27-AFBC-E38A0B426405}"/>
              </a:ext>
            </a:extLst>
          </p:cNvPr>
          <p:cNvSpPr>
            <a:spLocks noGrp="1"/>
          </p:cNvSpPr>
          <p:nvPr>
            <p:ph type="dt" sz="half" idx="10"/>
          </p:nvPr>
        </p:nvSpPr>
        <p:spPr/>
        <p:txBody>
          <a:bodyPr/>
          <a:lstStyle/>
          <a:p>
            <a:fld id="{7CAB0929-4468-46ED-9154-B8E0A3A78110}" type="datetime1">
              <a:rPr lang="en-GB" smtClean="0"/>
              <a:pPr/>
              <a:t>22/04/2022</a:t>
            </a:fld>
            <a:endParaRPr lang="en-GB"/>
          </a:p>
        </p:txBody>
      </p:sp>
      <p:sp>
        <p:nvSpPr>
          <p:cNvPr id="8" name="Footer Placeholder 7">
            <a:extLst>
              <a:ext uri="{FF2B5EF4-FFF2-40B4-BE49-F238E27FC236}">
                <a16:creationId xmlns="" xmlns:a16="http://schemas.microsoft.com/office/drawing/2014/main" id="{27F3107E-603D-4E18-8D79-D8886FDF8D7C}"/>
              </a:ext>
            </a:extLst>
          </p:cNvPr>
          <p:cNvSpPr>
            <a:spLocks noGrp="1"/>
          </p:cNvSpPr>
          <p:nvPr>
            <p:ph type="ftr" sz="quarter" idx="11"/>
          </p:nvPr>
        </p:nvSpPr>
        <p:spPr/>
        <p:txBody>
          <a:bodyPr/>
          <a:lstStyle/>
          <a:p>
            <a:r>
              <a:rPr lang="en-IN"/>
              <a:t>College of Veterinary Science and Animal Husbandry, DUVASU, Mathura-281001 (UP)</a:t>
            </a:r>
            <a:endParaRPr lang="en-GB"/>
          </a:p>
        </p:txBody>
      </p:sp>
      <p:sp>
        <p:nvSpPr>
          <p:cNvPr id="9" name="Slide Number Placeholder 8">
            <a:extLst>
              <a:ext uri="{FF2B5EF4-FFF2-40B4-BE49-F238E27FC236}">
                <a16:creationId xmlns="" xmlns:a16="http://schemas.microsoft.com/office/drawing/2014/main" id="{E7B973D8-3F92-4A46-8138-AD72EE6A8074}"/>
              </a:ext>
            </a:extLst>
          </p:cNvPr>
          <p:cNvSpPr>
            <a:spLocks noGrp="1"/>
          </p:cNvSpPr>
          <p:nvPr>
            <p:ph type="sldNum" sz="quarter" idx="12"/>
          </p:nvPr>
        </p:nvSpPr>
        <p:spPr/>
        <p:txBody>
          <a:bodyPr/>
          <a:lstStyle/>
          <a:p>
            <a:fld id="{B3D25B8C-A779-47EF-92FF-AAD4E78A9AB2}" type="slidenum">
              <a:rPr lang="en-GB" smtClean="0"/>
              <a:pPr/>
              <a:t>‹#›</a:t>
            </a:fld>
            <a:endParaRPr lang="en-GB"/>
          </a:p>
        </p:txBody>
      </p:sp>
    </p:spTree>
    <p:extLst>
      <p:ext uri="{BB962C8B-B14F-4D97-AF65-F5344CB8AC3E}">
        <p14:creationId xmlns="" xmlns:p14="http://schemas.microsoft.com/office/powerpoint/2010/main" val="369352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010EBB-C14A-441B-8CB8-54CB285DAF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E27A7510-C214-4617-8D17-BFC11A1716AF}"/>
              </a:ext>
            </a:extLst>
          </p:cNvPr>
          <p:cNvSpPr>
            <a:spLocks noGrp="1"/>
          </p:cNvSpPr>
          <p:nvPr>
            <p:ph type="dt" sz="half" idx="10"/>
          </p:nvPr>
        </p:nvSpPr>
        <p:spPr/>
        <p:txBody>
          <a:bodyPr/>
          <a:lstStyle/>
          <a:p>
            <a:fld id="{7297A7F2-A447-4119-B81F-01DDFF0D709F}" type="datetime1">
              <a:rPr lang="en-GB" smtClean="0"/>
              <a:pPr/>
              <a:t>22/04/2022</a:t>
            </a:fld>
            <a:endParaRPr lang="en-GB"/>
          </a:p>
        </p:txBody>
      </p:sp>
      <p:sp>
        <p:nvSpPr>
          <p:cNvPr id="4" name="Footer Placeholder 3">
            <a:extLst>
              <a:ext uri="{FF2B5EF4-FFF2-40B4-BE49-F238E27FC236}">
                <a16:creationId xmlns="" xmlns:a16="http://schemas.microsoft.com/office/drawing/2014/main" id="{DE740D92-4D11-49E9-8427-CDCCCACB71F3}"/>
              </a:ext>
            </a:extLst>
          </p:cNvPr>
          <p:cNvSpPr>
            <a:spLocks noGrp="1"/>
          </p:cNvSpPr>
          <p:nvPr>
            <p:ph type="ftr" sz="quarter" idx="11"/>
          </p:nvPr>
        </p:nvSpPr>
        <p:spPr/>
        <p:txBody>
          <a:bodyPr/>
          <a:lstStyle/>
          <a:p>
            <a:r>
              <a:rPr lang="en-IN"/>
              <a:t>College of Veterinary Science and Animal Husbandry, DUVASU, Mathura-281001 (UP)</a:t>
            </a:r>
            <a:endParaRPr lang="en-GB"/>
          </a:p>
        </p:txBody>
      </p:sp>
      <p:sp>
        <p:nvSpPr>
          <p:cNvPr id="5" name="Slide Number Placeholder 4">
            <a:extLst>
              <a:ext uri="{FF2B5EF4-FFF2-40B4-BE49-F238E27FC236}">
                <a16:creationId xmlns="" xmlns:a16="http://schemas.microsoft.com/office/drawing/2014/main" id="{880A2EAF-62DD-4E44-B64B-7BACDF563E02}"/>
              </a:ext>
            </a:extLst>
          </p:cNvPr>
          <p:cNvSpPr>
            <a:spLocks noGrp="1"/>
          </p:cNvSpPr>
          <p:nvPr>
            <p:ph type="sldNum" sz="quarter" idx="12"/>
          </p:nvPr>
        </p:nvSpPr>
        <p:spPr/>
        <p:txBody>
          <a:bodyPr/>
          <a:lstStyle/>
          <a:p>
            <a:fld id="{B3D25B8C-A779-47EF-92FF-AAD4E78A9AB2}" type="slidenum">
              <a:rPr lang="en-GB" smtClean="0"/>
              <a:pPr/>
              <a:t>‹#›</a:t>
            </a:fld>
            <a:endParaRPr lang="en-GB"/>
          </a:p>
        </p:txBody>
      </p:sp>
    </p:spTree>
    <p:extLst>
      <p:ext uri="{BB962C8B-B14F-4D97-AF65-F5344CB8AC3E}">
        <p14:creationId xmlns="" xmlns:p14="http://schemas.microsoft.com/office/powerpoint/2010/main" val="21196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392ACAC-A5BC-43DE-A5B4-2CB6671BAE1F}"/>
              </a:ext>
            </a:extLst>
          </p:cNvPr>
          <p:cNvSpPr>
            <a:spLocks noGrp="1"/>
          </p:cNvSpPr>
          <p:nvPr>
            <p:ph type="dt" sz="half" idx="10"/>
          </p:nvPr>
        </p:nvSpPr>
        <p:spPr/>
        <p:txBody>
          <a:bodyPr/>
          <a:lstStyle/>
          <a:p>
            <a:fld id="{EB858E60-0033-4B0A-9273-C78AE29FF670}" type="datetime1">
              <a:rPr lang="en-GB" smtClean="0"/>
              <a:pPr/>
              <a:t>22/04/2022</a:t>
            </a:fld>
            <a:endParaRPr lang="en-GB"/>
          </a:p>
        </p:txBody>
      </p:sp>
      <p:sp>
        <p:nvSpPr>
          <p:cNvPr id="3" name="Footer Placeholder 2">
            <a:extLst>
              <a:ext uri="{FF2B5EF4-FFF2-40B4-BE49-F238E27FC236}">
                <a16:creationId xmlns="" xmlns:a16="http://schemas.microsoft.com/office/drawing/2014/main" id="{003DFCF6-28E6-4F63-A452-3B817D98C307}"/>
              </a:ext>
            </a:extLst>
          </p:cNvPr>
          <p:cNvSpPr>
            <a:spLocks noGrp="1"/>
          </p:cNvSpPr>
          <p:nvPr>
            <p:ph type="ftr" sz="quarter" idx="11"/>
          </p:nvPr>
        </p:nvSpPr>
        <p:spPr/>
        <p:txBody>
          <a:bodyPr/>
          <a:lstStyle/>
          <a:p>
            <a:r>
              <a:rPr lang="en-IN"/>
              <a:t>College of Veterinary Science and Animal Husbandry, DUVASU, Mathura-281001 (UP)</a:t>
            </a:r>
            <a:endParaRPr lang="en-GB"/>
          </a:p>
        </p:txBody>
      </p:sp>
      <p:sp>
        <p:nvSpPr>
          <p:cNvPr id="4" name="Slide Number Placeholder 3">
            <a:extLst>
              <a:ext uri="{FF2B5EF4-FFF2-40B4-BE49-F238E27FC236}">
                <a16:creationId xmlns="" xmlns:a16="http://schemas.microsoft.com/office/drawing/2014/main" id="{5406B034-0E42-4F59-A28C-38D8EC5F1472}"/>
              </a:ext>
            </a:extLst>
          </p:cNvPr>
          <p:cNvSpPr>
            <a:spLocks noGrp="1"/>
          </p:cNvSpPr>
          <p:nvPr>
            <p:ph type="sldNum" sz="quarter" idx="12"/>
          </p:nvPr>
        </p:nvSpPr>
        <p:spPr/>
        <p:txBody>
          <a:bodyPr/>
          <a:lstStyle/>
          <a:p>
            <a:fld id="{B3D25B8C-A779-47EF-92FF-AAD4E78A9AB2}" type="slidenum">
              <a:rPr lang="en-GB" smtClean="0"/>
              <a:pPr/>
              <a:t>‹#›</a:t>
            </a:fld>
            <a:endParaRPr lang="en-GB"/>
          </a:p>
        </p:txBody>
      </p:sp>
    </p:spTree>
    <p:extLst>
      <p:ext uri="{BB962C8B-B14F-4D97-AF65-F5344CB8AC3E}">
        <p14:creationId xmlns="" xmlns:p14="http://schemas.microsoft.com/office/powerpoint/2010/main" val="189387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A9370A-2ECE-4DB4-8955-0EEF9E7D9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04181B2-9E1A-4B1D-87E6-B3566B5C36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541C9A9B-C32A-4B4A-9153-9D021114C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F8EDA86-AFED-4821-BB79-8CE539B26EB9}"/>
              </a:ext>
            </a:extLst>
          </p:cNvPr>
          <p:cNvSpPr>
            <a:spLocks noGrp="1"/>
          </p:cNvSpPr>
          <p:nvPr>
            <p:ph type="dt" sz="half" idx="10"/>
          </p:nvPr>
        </p:nvSpPr>
        <p:spPr/>
        <p:txBody>
          <a:bodyPr/>
          <a:lstStyle/>
          <a:p>
            <a:fld id="{4C4C2769-DE9E-48EB-8C43-2DF6F8E353CB}" type="datetime1">
              <a:rPr lang="en-GB" smtClean="0"/>
              <a:pPr/>
              <a:t>22/04/2022</a:t>
            </a:fld>
            <a:endParaRPr lang="en-GB"/>
          </a:p>
        </p:txBody>
      </p:sp>
      <p:sp>
        <p:nvSpPr>
          <p:cNvPr id="6" name="Footer Placeholder 5">
            <a:extLst>
              <a:ext uri="{FF2B5EF4-FFF2-40B4-BE49-F238E27FC236}">
                <a16:creationId xmlns="" xmlns:a16="http://schemas.microsoft.com/office/drawing/2014/main" id="{5CE4882E-590B-470E-8882-0C5BFDE1153F}"/>
              </a:ext>
            </a:extLst>
          </p:cNvPr>
          <p:cNvSpPr>
            <a:spLocks noGrp="1"/>
          </p:cNvSpPr>
          <p:nvPr>
            <p:ph type="ftr" sz="quarter" idx="11"/>
          </p:nvPr>
        </p:nvSpPr>
        <p:spPr/>
        <p:txBody>
          <a:bodyPr/>
          <a:lstStyle/>
          <a:p>
            <a:r>
              <a:rPr lang="en-IN"/>
              <a:t>College of Veterinary Science and Animal Husbandry, DUVASU, Mathura-281001 (UP)</a:t>
            </a:r>
            <a:endParaRPr lang="en-GB"/>
          </a:p>
        </p:txBody>
      </p:sp>
      <p:sp>
        <p:nvSpPr>
          <p:cNvPr id="7" name="Slide Number Placeholder 6">
            <a:extLst>
              <a:ext uri="{FF2B5EF4-FFF2-40B4-BE49-F238E27FC236}">
                <a16:creationId xmlns="" xmlns:a16="http://schemas.microsoft.com/office/drawing/2014/main" id="{242ABC20-B8BE-4EF0-B590-DE04FE88E73C}"/>
              </a:ext>
            </a:extLst>
          </p:cNvPr>
          <p:cNvSpPr>
            <a:spLocks noGrp="1"/>
          </p:cNvSpPr>
          <p:nvPr>
            <p:ph type="sldNum" sz="quarter" idx="12"/>
          </p:nvPr>
        </p:nvSpPr>
        <p:spPr/>
        <p:txBody>
          <a:bodyPr/>
          <a:lstStyle/>
          <a:p>
            <a:fld id="{B3D25B8C-A779-47EF-92FF-AAD4E78A9AB2}" type="slidenum">
              <a:rPr lang="en-GB" smtClean="0"/>
              <a:pPr/>
              <a:t>‹#›</a:t>
            </a:fld>
            <a:endParaRPr lang="en-GB"/>
          </a:p>
        </p:txBody>
      </p:sp>
    </p:spTree>
    <p:extLst>
      <p:ext uri="{BB962C8B-B14F-4D97-AF65-F5344CB8AC3E}">
        <p14:creationId xmlns="" xmlns:p14="http://schemas.microsoft.com/office/powerpoint/2010/main" val="426071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5724CB-12C4-4E17-9E98-560EA02CFD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1E693F38-A215-4705-905E-638023EF1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86C7444F-EE8F-406E-8C50-911A0A298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B9DD8CC-192C-4AD9-A73E-668969A5C5F2}"/>
              </a:ext>
            </a:extLst>
          </p:cNvPr>
          <p:cNvSpPr>
            <a:spLocks noGrp="1"/>
          </p:cNvSpPr>
          <p:nvPr>
            <p:ph type="dt" sz="half" idx="10"/>
          </p:nvPr>
        </p:nvSpPr>
        <p:spPr/>
        <p:txBody>
          <a:bodyPr/>
          <a:lstStyle/>
          <a:p>
            <a:fld id="{29FCBD33-78F8-4F79-A9BB-4DA3D68F625E}" type="datetime1">
              <a:rPr lang="en-GB" smtClean="0"/>
              <a:pPr/>
              <a:t>22/04/2022</a:t>
            </a:fld>
            <a:endParaRPr lang="en-GB"/>
          </a:p>
        </p:txBody>
      </p:sp>
      <p:sp>
        <p:nvSpPr>
          <p:cNvPr id="6" name="Footer Placeholder 5">
            <a:extLst>
              <a:ext uri="{FF2B5EF4-FFF2-40B4-BE49-F238E27FC236}">
                <a16:creationId xmlns="" xmlns:a16="http://schemas.microsoft.com/office/drawing/2014/main" id="{25A935C0-DADB-4F53-A4B3-4D2F303048A2}"/>
              </a:ext>
            </a:extLst>
          </p:cNvPr>
          <p:cNvSpPr>
            <a:spLocks noGrp="1"/>
          </p:cNvSpPr>
          <p:nvPr>
            <p:ph type="ftr" sz="quarter" idx="11"/>
          </p:nvPr>
        </p:nvSpPr>
        <p:spPr/>
        <p:txBody>
          <a:bodyPr/>
          <a:lstStyle/>
          <a:p>
            <a:r>
              <a:rPr lang="en-IN"/>
              <a:t>College of Veterinary Science and Animal Husbandry, DUVASU, Mathura-281001 (UP)</a:t>
            </a:r>
            <a:endParaRPr lang="en-GB"/>
          </a:p>
        </p:txBody>
      </p:sp>
      <p:sp>
        <p:nvSpPr>
          <p:cNvPr id="7" name="Slide Number Placeholder 6">
            <a:extLst>
              <a:ext uri="{FF2B5EF4-FFF2-40B4-BE49-F238E27FC236}">
                <a16:creationId xmlns="" xmlns:a16="http://schemas.microsoft.com/office/drawing/2014/main" id="{C5F27372-E0E9-4C72-BBFF-4D2F7AD5A700}"/>
              </a:ext>
            </a:extLst>
          </p:cNvPr>
          <p:cNvSpPr>
            <a:spLocks noGrp="1"/>
          </p:cNvSpPr>
          <p:nvPr>
            <p:ph type="sldNum" sz="quarter" idx="12"/>
          </p:nvPr>
        </p:nvSpPr>
        <p:spPr/>
        <p:txBody>
          <a:bodyPr/>
          <a:lstStyle/>
          <a:p>
            <a:fld id="{B3D25B8C-A779-47EF-92FF-AAD4E78A9AB2}" type="slidenum">
              <a:rPr lang="en-GB" smtClean="0"/>
              <a:pPr/>
              <a:t>‹#›</a:t>
            </a:fld>
            <a:endParaRPr lang="en-GB"/>
          </a:p>
        </p:txBody>
      </p:sp>
    </p:spTree>
    <p:extLst>
      <p:ext uri="{BB962C8B-B14F-4D97-AF65-F5344CB8AC3E}">
        <p14:creationId xmlns="" xmlns:p14="http://schemas.microsoft.com/office/powerpoint/2010/main" val="1054083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E064874-E487-401A-9E80-71B4BBC333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0FBA5BBF-1342-4A7C-9642-9A8F6838B5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9DAAC98-4DB3-4457-ACF9-1F904431C9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F8CA5-B2FE-4773-A9AE-103547AC0285}" type="datetime1">
              <a:rPr lang="en-GB" smtClean="0"/>
              <a:pPr/>
              <a:t>22/04/2022</a:t>
            </a:fld>
            <a:endParaRPr lang="en-GB"/>
          </a:p>
        </p:txBody>
      </p:sp>
      <p:sp>
        <p:nvSpPr>
          <p:cNvPr id="5" name="Footer Placeholder 4">
            <a:extLst>
              <a:ext uri="{FF2B5EF4-FFF2-40B4-BE49-F238E27FC236}">
                <a16:creationId xmlns="" xmlns:a16="http://schemas.microsoft.com/office/drawing/2014/main" id="{F55AF696-9FA3-4E0B-998F-CC8278E2C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College of Veterinary Science and Animal Husbandry, DUVASU, Mathura-281001 (UP)</a:t>
            </a:r>
            <a:endParaRPr lang="en-GB"/>
          </a:p>
        </p:txBody>
      </p:sp>
      <p:sp>
        <p:nvSpPr>
          <p:cNvPr id="6" name="Slide Number Placeholder 5">
            <a:extLst>
              <a:ext uri="{FF2B5EF4-FFF2-40B4-BE49-F238E27FC236}">
                <a16:creationId xmlns="" xmlns:a16="http://schemas.microsoft.com/office/drawing/2014/main" id="{29EF2984-241F-487F-8CDF-5BAD7E3608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25B8C-A779-47EF-92FF-AAD4E78A9AB2}" type="slidenum">
              <a:rPr lang="en-GB" smtClean="0"/>
              <a:pPr/>
              <a:t>‹#›</a:t>
            </a:fld>
            <a:endParaRPr lang="en-GB"/>
          </a:p>
        </p:txBody>
      </p:sp>
    </p:spTree>
    <p:extLst>
      <p:ext uri="{BB962C8B-B14F-4D97-AF65-F5344CB8AC3E}">
        <p14:creationId xmlns="" xmlns:p14="http://schemas.microsoft.com/office/powerpoint/2010/main" val="484295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6A47D5-AFEE-4EDA-9055-1F95AD9A00D3}"/>
              </a:ext>
            </a:extLst>
          </p:cNvPr>
          <p:cNvSpPr>
            <a:spLocks noGrp="1"/>
          </p:cNvSpPr>
          <p:nvPr>
            <p:ph type="ctrTitle"/>
          </p:nvPr>
        </p:nvSpPr>
        <p:spPr>
          <a:xfrm>
            <a:off x="1001485" y="546782"/>
            <a:ext cx="10189029" cy="2387600"/>
          </a:xfrm>
        </p:spPr>
        <p:txBody>
          <a:bodyPr>
            <a:normAutofit/>
          </a:bodyPr>
          <a:lstStyle/>
          <a:p>
            <a:r>
              <a:rPr lang="en-IN"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Radiation hazards &amp; safety</a:t>
            </a:r>
            <a:endParaRPr lang="en-GB"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endParaRPr>
          </a:p>
        </p:txBody>
      </p:sp>
      <p:sp>
        <p:nvSpPr>
          <p:cNvPr id="3" name="Subtitle 2">
            <a:extLst>
              <a:ext uri="{FF2B5EF4-FFF2-40B4-BE49-F238E27FC236}">
                <a16:creationId xmlns="" xmlns:a16="http://schemas.microsoft.com/office/drawing/2014/main" id="{453C3051-CCB0-4BB2-B4E2-F3912CD11030}"/>
              </a:ext>
            </a:extLst>
          </p:cNvPr>
          <p:cNvSpPr>
            <a:spLocks noGrp="1"/>
          </p:cNvSpPr>
          <p:nvPr>
            <p:ph type="subTitle" idx="1"/>
          </p:nvPr>
        </p:nvSpPr>
        <p:spPr>
          <a:xfrm>
            <a:off x="1524000" y="3602038"/>
            <a:ext cx="9144000" cy="1057048"/>
          </a:xfrm>
        </p:spPr>
        <p:txBody>
          <a:bodyPr/>
          <a:lstStyle/>
          <a:p>
            <a:r>
              <a:rPr lang="en-IN" dirty="0">
                <a:solidFill>
                  <a:schemeClr val="bg1">
                    <a:lumMod val="95000"/>
                  </a:schemeClr>
                </a:solidFill>
                <a:effectLst>
                  <a:outerShdw blurRad="38100" dist="38100" dir="2700000" algn="tl">
                    <a:srgbClr val="000000">
                      <a:alpha val="43137"/>
                    </a:srgbClr>
                  </a:outerShdw>
                </a:effectLst>
                <a:latin typeface="Baskerville Old Face" panose="02020602080505020303" pitchFamily="18" charset="0"/>
              </a:rPr>
              <a:t>Gulshan Kumar</a:t>
            </a:r>
          </a:p>
          <a:p>
            <a:r>
              <a:rPr lang="en-IN" dirty="0" err="1">
                <a:solidFill>
                  <a:schemeClr val="bg1">
                    <a:lumMod val="95000"/>
                  </a:schemeClr>
                </a:solidFill>
                <a:effectLst>
                  <a:outerShdw blurRad="38100" dist="38100" dir="2700000" algn="tl">
                    <a:srgbClr val="000000">
                      <a:alpha val="43137"/>
                    </a:srgbClr>
                  </a:outerShdw>
                </a:effectLst>
                <a:latin typeface="Baskerville Old Face" panose="02020602080505020303" pitchFamily="18" charset="0"/>
              </a:rPr>
              <a:t>MVSc</a:t>
            </a:r>
            <a:r>
              <a:rPr lang="en-IN" dirty="0">
                <a:solidFill>
                  <a:schemeClr val="bg1">
                    <a:lumMod val="95000"/>
                  </a:schemeClr>
                </a:solidFill>
                <a:effectLst>
                  <a:outerShdw blurRad="38100" dist="38100" dir="2700000" algn="tl">
                    <a:srgbClr val="000000">
                      <a:alpha val="43137"/>
                    </a:srgbClr>
                  </a:outerShdw>
                </a:effectLst>
                <a:latin typeface="Baskerville Old Face" panose="02020602080505020303" pitchFamily="18" charset="0"/>
              </a:rPr>
              <a:t>, PhD</a:t>
            </a:r>
            <a:endParaRPr lang="en-GB" dirty="0">
              <a:solidFill>
                <a:schemeClr val="bg1">
                  <a:lumMod val="95000"/>
                </a:schemeClr>
              </a:solidFill>
              <a:effectLst>
                <a:outerShdw blurRad="38100" dist="38100" dir="2700000" algn="tl">
                  <a:srgbClr val="000000">
                    <a:alpha val="43137"/>
                  </a:srgbClr>
                </a:outerShdw>
              </a:effectLst>
              <a:latin typeface="Baskerville Old Face" panose="02020602080505020303" pitchFamily="18" charset="0"/>
            </a:endParaRPr>
          </a:p>
        </p:txBody>
      </p:sp>
      <p:sp>
        <p:nvSpPr>
          <p:cNvPr id="5" name="Footer Placeholder 2">
            <a:extLst>
              <a:ext uri="{FF2B5EF4-FFF2-40B4-BE49-F238E27FC236}">
                <a16:creationId xmlns="" xmlns:a16="http://schemas.microsoft.com/office/drawing/2014/main" id="{BC307CAA-36E9-46BE-A29E-8A86BED60303}"/>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3539176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0" y="1297852"/>
            <a:ext cx="10408967" cy="4504759"/>
          </a:xfrm>
          <a:prstGeom prst="rect">
            <a:avLst/>
          </a:prstGeom>
          <a:noFill/>
        </p:spPr>
        <p:txBody>
          <a:bodyPr wrap="square" rtlCol="0">
            <a:spAutoFit/>
          </a:bodyPr>
          <a:lstStyle/>
          <a:p>
            <a:r>
              <a:rPr lang="en-IN" sz="2800" dirty="0">
                <a:solidFill>
                  <a:schemeClr val="bg1">
                    <a:lumMod val="95000"/>
                  </a:schemeClr>
                </a:solidFill>
                <a:latin typeface="Garamond" panose="02020404030301010803" pitchFamily="18" charset="0"/>
              </a:rPr>
              <a:t>THE INDIRECT EFFECTS OF RADIATION</a:t>
            </a:r>
          </a:p>
          <a:p>
            <a:pPr marL="914400" lvl="1"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Most of the damage to DNA molecules is accomplished through the indirect effect. </a:t>
            </a:r>
          </a:p>
          <a:p>
            <a:pPr marL="914400" lvl="1"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When x-rays hit a water molecule they ionise the water molecule.</a:t>
            </a:r>
          </a:p>
          <a:p>
            <a:pPr marL="914400" lvl="1"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Ions and free radicals are produced. They possess large amount of energy to break chemical bonds in vitally important molecules e.g. DNA molecule, changing its structure. </a:t>
            </a:r>
          </a:p>
          <a:p>
            <a:pPr marL="914400" lvl="1"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Since the x-ray interacted with the water molecule </a:t>
            </a:r>
            <a:r>
              <a:rPr lang="en-GB" sz="2800" i="1" dirty="0">
                <a:solidFill>
                  <a:schemeClr val="bg1">
                    <a:lumMod val="95000"/>
                  </a:schemeClr>
                </a:solidFill>
                <a:latin typeface="Garamond" panose="02020404030301010803" pitchFamily="18" charset="0"/>
              </a:rPr>
              <a:t>before</a:t>
            </a:r>
            <a:r>
              <a:rPr lang="en-GB" sz="2800" dirty="0">
                <a:solidFill>
                  <a:schemeClr val="bg1">
                    <a:lumMod val="95000"/>
                  </a:schemeClr>
                </a:solidFill>
                <a:latin typeface="Garamond" panose="02020404030301010803" pitchFamily="18" charset="0"/>
              </a:rPr>
              <a:t> the DNA was involved, this is considered an indirect effect.</a:t>
            </a:r>
          </a:p>
        </p:txBody>
      </p:sp>
      <p:sp>
        <p:nvSpPr>
          <p:cNvPr id="4" name="Footer Placeholder 2">
            <a:extLst>
              <a:ext uri="{FF2B5EF4-FFF2-40B4-BE49-F238E27FC236}">
                <a16:creationId xmlns="" xmlns:a16="http://schemas.microsoft.com/office/drawing/2014/main" id="{9F7A3965-C209-4115-BAE8-8065F68A2A40}"/>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1904885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0" y="1297852"/>
            <a:ext cx="10408967" cy="5068375"/>
          </a:xfrm>
          <a:prstGeom prst="rect">
            <a:avLst/>
          </a:prstGeom>
          <a:noFill/>
        </p:spPr>
        <p:txBody>
          <a:bodyPr wrap="square" rtlCol="0">
            <a:spAutoFit/>
          </a:bodyPr>
          <a:lstStyle/>
          <a:p>
            <a:r>
              <a:rPr lang="en-IN" sz="2800" dirty="0">
                <a:solidFill>
                  <a:schemeClr val="bg1">
                    <a:lumMod val="95000"/>
                  </a:schemeClr>
                </a:solidFill>
                <a:latin typeface="Garamond" panose="02020404030301010803" pitchFamily="18" charset="0"/>
              </a:rPr>
              <a:t>……THE INDIRECT EFFECTS OF RADIATION</a:t>
            </a:r>
          </a:p>
          <a:p>
            <a:pPr marL="914400" lvl="1"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The living body consists of 70- 90% water.</a:t>
            </a:r>
          </a:p>
          <a:p>
            <a:pPr marL="914400" lvl="1"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The ionization of pure water leads to fast moving free electron and a +</a:t>
            </a:r>
            <a:r>
              <a:rPr lang="en-GB" sz="2800" dirty="0" err="1">
                <a:solidFill>
                  <a:schemeClr val="bg1">
                    <a:lumMod val="95000"/>
                  </a:schemeClr>
                </a:solidFill>
                <a:latin typeface="Garamond" panose="02020404030301010803" pitchFamily="18" charset="0"/>
              </a:rPr>
              <a:t>vely</a:t>
            </a:r>
            <a:r>
              <a:rPr lang="en-GB" sz="2800" dirty="0">
                <a:solidFill>
                  <a:schemeClr val="bg1">
                    <a:lumMod val="95000"/>
                  </a:schemeClr>
                </a:solidFill>
                <a:latin typeface="Garamond" panose="02020404030301010803" pitchFamily="18" charset="0"/>
              </a:rPr>
              <a:t> charged molecule. </a:t>
            </a:r>
          </a:p>
          <a:p>
            <a:pPr marL="914400" lvl="1"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This decomposition of water due to ionising radiation is called </a:t>
            </a:r>
            <a:r>
              <a:rPr lang="en-GB" sz="2800" i="1" dirty="0">
                <a:solidFill>
                  <a:schemeClr val="bg1">
                    <a:lumMod val="95000"/>
                  </a:schemeClr>
                </a:solidFill>
                <a:latin typeface="Garamond" panose="02020404030301010803" pitchFamily="18" charset="0"/>
              </a:rPr>
              <a:t>Radiolysis</a:t>
            </a:r>
            <a:r>
              <a:rPr lang="en-GB" sz="2800" dirty="0">
                <a:solidFill>
                  <a:schemeClr val="bg1">
                    <a:lumMod val="95000"/>
                  </a:schemeClr>
                </a:solidFill>
                <a:latin typeface="Garamond" panose="02020404030301010803" pitchFamily="18" charset="0"/>
              </a:rPr>
              <a:t> of water thereby producing “</a:t>
            </a:r>
            <a:r>
              <a:rPr lang="en-GB" sz="2800" i="1" dirty="0">
                <a:solidFill>
                  <a:schemeClr val="bg1">
                    <a:lumMod val="95000"/>
                  </a:schemeClr>
                </a:solidFill>
                <a:latin typeface="Garamond" panose="02020404030301010803" pitchFamily="18" charset="0"/>
              </a:rPr>
              <a:t>free radicals.”</a:t>
            </a:r>
          </a:p>
          <a:p>
            <a:pPr marL="1371600" lvl="2" indent="-457200" algn="just">
              <a:lnSpc>
                <a:spcPct val="107000"/>
              </a:lnSpc>
              <a:spcAft>
                <a:spcPts val="800"/>
              </a:spcAft>
              <a:buFont typeface="Arial" panose="020B0604020202020204" pitchFamily="34" charset="0"/>
              <a:buChar char="•"/>
            </a:pPr>
            <a:r>
              <a:rPr lang="en-GB" sz="2800" i="1" dirty="0">
                <a:solidFill>
                  <a:schemeClr val="bg1">
                    <a:lumMod val="95000"/>
                  </a:schemeClr>
                </a:solidFill>
                <a:latin typeface="Garamond" panose="02020404030301010803" pitchFamily="18" charset="0"/>
              </a:rPr>
              <a:t>Free Radical: </a:t>
            </a:r>
            <a:r>
              <a:rPr lang="en-GB" sz="2800" dirty="0">
                <a:solidFill>
                  <a:schemeClr val="bg1">
                    <a:lumMod val="95000"/>
                  </a:schemeClr>
                </a:solidFill>
                <a:latin typeface="Garamond" panose="02020404030301010803" pitchFamily="18" charset="0"/>
              </a:rPr>
              <a:t>An atom or molecule that has an unpaired electron in the valence shell, making it “highly reactive.”</a:t>
            </a:r>
          </a:p>
          <a:p>
            <a:pPr marL="914400" lvl="1"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Both peroxyl radicals and hydrogen peroxide are oxidizing agents that alter biological molecules and cause cell destruction. </a:t>
            </a:r>
          </a:p>
        </p:txBody>
      </p:sp>
      <p:sp>
        <p:nvSpPr>
          <p:cNvPr id="4" name="Footer Placeholder 2">
            <a:extLst>
              <a:ext uri="{FF2B5EF4-FFF2-40B4-BE49-F238E27FC236}">
                <a16:creationId xmlns="" xmlns:a16="http://schemas.microsoft.com/office/drawing/2014/main" id="{97E22432-2D7D-459D-B86F-CE9B3F37EAD8}"/>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425535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0" y="1297852"/>
            <a:ext cx="10408967" cy="3639458"/>
          </a:xfrm>
          <a:prstGeom prst="rect">
            <a:avLst/>
          </a:prstGeom>
          <a:noFill/>
        </p:spPr>
        <p:txBody>
          <a:bodyPr wrap="square" rtlCol="0">
            <a:spAutoFit/>
          </a:bodyPr>
          <a:lstStyle/>
          <a:p>
            <a:r>
              <a:rPr lang="en-IN" sz="2800" dirty="0">
                <a:solidFill>
                  <a:schemeClr val="bg1">
                    <a:lumMod val="95000"/>
                  </a:schemeClr>
                </a:solidFill>
                <a:latin typeface="Garamond" panose="02020404030301010803" pitchFamily="18" charset="0"/>
              </a:rPr>
              <a:t>……THE INDIRECT EFFECTS OF RADIATION</a:t>
            </a:r>
          </a:p>
          <a:p>
            <a:pPr indent="457200" algn="just">
              <a:lnSpc>
                <a:spcPct val="107000"/>
              </a:lnSpc>
              <a:spcAft>
                <a:spcPts val="800"/>
              </a:spcAft>
            </a:pPr>
            <a:r>
              <a:rPr lang="en-GB" sz="2800" dirty="0">
                <a:solidFill>
                  <a:schemeClr val="bg1">
                    <a:lumMod val="95000"/>
                  </a:schemeClr>
                </a:solidFill>
                <a:latin typeface="Garamond" panose="02020404030301010803" pitchFamily="18" charset="0"/>
              </a:rPr>
              <a:t>In the nucleic acid (DNA), there may be a </a:t>
            </a:r>
          </a:p>
          <a:p>
            <a:pPr marL="457200" indent="457200" algn="just">
              <a:lnSpc>
                <a:spcPct val="107000"/>
              </a:lnSpc>
              <a:spcAft>
                <a:spcPts val="800"/>
              </a:spcAft>
            </a:pPr>
            <a:r>
              <a:rPr lang="en-GB" sz="2800" dirty="0">
                <a:solidFill>
                  <a:schemeClr val="bg1">
                    <a:lumMod val="95000"/>
                  </a:schemeClr>
                </a:solidFill>
                <a:latin typeface="Garamond" panose="02020404030301010803" pitchFamily="18" charset="0"/>
              </a:rPr>
              <a:t>1. Change or loss of base. </a:t>
            </a:r>
          </a:p>
          <a:p>
            <a:pPr marL="457200" indent="457200" algn="just">
              <a:lnSpc>
                <a:spcPct val="107000"/>
              </a:lnSpc>
              <a:spcAft>
                <a:spcPts val="800"/>
              </a:spcAft>
            </a:pPr>
            <a:r>
              <a:rPr lang="en-GB" sz="2800" dirty="0">
                <a:solidFill>
                  <a:schemeClr val="bg1">
                    <a:lumMod val="95000"/>
                  </a:schemeClr>
                </a:solidFill>
                <a:latin typeface="Garamond" panose="02020404030301010803" pitchFamily="18" charset="0"/>
              </a:rPr>
              <a:t>2. Disruption of hydrogen bonds between DNA strands. </a:t>
            </a:r>
          </a:p>
          <a:p>
            <a:pPr marL="457200" indent="457200" algn="just">
              <a:lnSpc>
                <a:spcPct val="107000"/>
              </a:lnSpc>
              <a:spcAft>
                <a:spcPts val="800"/>
              </a:spcAft>
            </a:pPr>
            <a:r>
              <a:rPr lang="en-GB" sz="2800" dirty="0">
                <a:solidFill>
                  <a:schemeClr val="bg1">
                    <a:lumMod val="95000"/>
                  </a:schemeClr>
                </a:solidFill>
                <a:latin typeface="Garamond" panose="02020404030301010803" pitchFamily="18" charset="0"/>
              </a:rPr>
              <a:t>3. Breakage of one or both DNA strands. </a:t>
            </a:r>
          </a:p>
          <a:p>
            <a:r>
              <a:rPr lang="en-GB" sz="2800" dirty="0">
                <a:solidFill>
                  <a:schemeClr val="bg1">
                    <a:lumMod val="95000"/>
                  </a:schemeClr>
                </a:solidFill>
                <a:latin typeface="Garamond" panose="02020404030301010803" pitchFamily="18" charset="0"/>
              </a:rPr>
              <a:t>	4. Cross-linkage of DNA strands within the helix to other DNA or 	proteins. </a:t>
            </a:r>
          </a:p>
        </p:txBody>
      </p:sp>
      <p:sp>
        <p:nvSpPr>
          <p:cNvPr id="4" name="Footer Placeholder 2">
            <a:extLst>
              <a:ext uri="{FF2B5EF4-FFF2-40B4-BE49-F238E27FC236}">
                <a16:creationId xmlns="" xmlns:a16="http://schemas.microsoft.com/office/drawing/2014/main" id="{EABD25E6-5852-45FE-8B50-F004777C4BBE}"/>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3506798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0" y="1297852"/>
            <a:ext cx="10408967" cy="5068375"/>
          </a:xfrm>
          <a:prstGeom prst="rect">
            <a:avLst/>
          </a:prstGeom>
          <a:noFill/>
        </p:spPr>
        <p:txBody>
          <a:bodyPr wrap="square" rtlCol="0">
            <a:spAutoFit/>
          </a:bodyPr>
          <a:lstStyle/>
          <a:p>
            <a:r>
              <a:rPr lang="en-IN" sz="2800" dirty="0">
                <a:solidFill>
                  <a:schemeClr val="bg1">
                    <a:lumMod val="95000"/>
                  </a:schemeClr>
                </a:solidFill>
                <a:latin typeface="Garamond" panose="02020404030301010803" pitchFamily="18" charset="0"/>
              </a:rPr>
              <a:t>THE CELLULAR EFFECTS OF RADIATION</a:t>
            </a:r>
          </a:p>
          <a:p>
            <a:pPr indent="457200" algn="just">
              <a:lnSpc>
                <a:spcPct val="107000"/>
              </a:lnSpc>
              <a:spcAft>
                <a:spcPts val="800"/>
              </a:spcAft>
            </a:pPr>
            <a:r>
              <a:rPr lang="en-GB" sz="2800" dirty="0">
                <a:solidFill>
                  <a:schemeClr val="bg1">
                    <a:lumMod val="95000"/>
                  </a:schemeClr>
                </a:solidFill>
                <a:latin typeface="Garamond" panose="02020404030301010803" pitchFamily="18" charset="0"/>
              </a:rPr>
              <a:t>The possible cellular effects are: </a:t>
            </a:r>
          </a:p>
          <a:p>
            <a:pPr marL="914400" lvl="1" indent="-457200" algn="just">
              <a:lnSpc>
                <a:spcPct val="107000"/>
              </a:lnSpc>
              <a:spcAft>
                <a:spcPts val="800"/>
              </a:spcAft>
              <a:buFont typeface="Arial" panose="020B0604020202020204" pitchFamily="34" charset="0"/>
              <a:buChar char="•"/>
            </a:pPr>
            <a:r>
              <a:rPr lang="en-GB" sz="2800" i="1" dirty="0">
                <a:solidFill>
                  <a:schemeClr val="bg1">
                    <a:lumMod val="95000"/>
                  </a:schemeClr>
                </a:solidFill>
                <a:latin typeface="Garamond" panose="02020404030301010803" pitchFamily="18" charset="0"/>
              </a:rPr>
              <a:t>Cells undamaged: </a:t>
            </a:r>
            <a:r>
              <a:rPr lang="en-GB" sz="2800" dirty="0">
                <a:solidFill>
                  <a:schemeClr val="bg1">
                    <a:lumMod val="95000"/>
                  </a:schemeClr>
                </a:solidFill>
                <a:latin typeface="Garamond" panose="02020404030301010803" pitchFamily="18" charset="0"/>
              </a:rPr>
              <a:t>ionization alters the structure of the cells but has no overall negative effect.  </a:t>
            </a:r>
          </a:p>
          <a:p>
            <a:pPr marL="914400" lvl="1" indent="-457200" algn="just">
              <a:lnSpc>
                <a:spcPct val="107000"/>
              </a:lnSpc>
              <a:spcAft>
                <a:spcPts val="800"/>
              </a:spcAft>
              <a:buFont typeface="Arial" panose="020B0604020202020204" pitchFamily="34" charset="0"/>
              <a:buChar char="•"/>
            </a:pPr>
            <a:r>
              <a:rPr lang="en-GB" sz="2800" i="1" dirty="0">
                <a:solidFill>
                  <a:schemeClr val="bg1">
                    <a:lumMod val="95000"/>
                  </a:schemeClr>
                </a:solidFill>
                <a:latin typeface="Garamond" panose="02020404030301010803" pitchFamily="18" charset="0"/>
              </a:rPr>
              <a:t>Sublethal injury: </a:t>
            </a:r>
            <a:r>
              <a:rPr lang="en-GB" sz="2800" dirty="0">
                <a:solidFill>
                  <a:schemeClr val="bg1">
                    <a:lumMod val="95000"/>
                  </a:schemeClr>
                </a:solidFill>
                <a:latin typeface="Garamond" panose="02020404030301010803" pitchFamily="18" charset="0"/>
              </a:rPr>
              <a:t>cells are damaged by ionization but the damage is repaired. </a:t>
            </a:r>
          </a:p>
          <a:p>
            <a:pPr marL="914400" lvl="1" indent="-457200" algn="just">
              <a:lnSpc>
                <a:spcPct val="107000"/>
              </a:lnSpc>
              <a:spcAft>
                <a:spcPts val="800"/>
              </a:spcAft>
              <a:buFont typeface="Arial" panose="020B0604020202020204" pitchFamily="34" charset="0"/>
              <a:buChar char="•"/>
            </a:pPr>
            <a:r>
              <a:rPr lang="en-GB" sz="2800" i="1" dirty="0">
                <a:solidFill>
                  <a:schemeClr val="bg1">
                    <a:lumMod val="95000"/>
                  </a:schemeClr>
                </a:solidFill>
                <a:latin typeface="Garamond" panose="02020404030301010803" pitchFamily="18" charset="0"/>
              </a:rPr>
              <a:t>Mutation: </a:t>
            </a:r>
            <a:r>
              <a:rPr lang="en-GB" sz="2800" dirty="0">
                <a:solidFill>
                  <a:schemeClr val="bg1">
                    <a:lumMod val="95000"/>
                  </a:schemeClr>
                </a:solidFill>
                <a:latin typeface="Garamond" panose="02020404030301010803" pitchFamily="18" charset="0"/>
              </a:rPr>
              <a:t>cell injury may be incorrectly repaired, and cell function is altered or the cell may reproduce at an uncontrolled rate (cancer). </a:t>
            </a:r>
          </a:p>
          <a:p>
            <a:pPr marL="914400" lvl="1" indent="-457200" algn="just">
              <a:lnSpc>
                <a:spcPct val="107000"/>
              </a:lnSpc>
              <a:spcAft>
                <a:spcPts val="800"/>
              </a:spcAft>
              <a:buFont typeface="Arial" panose="020B0604020202020204" pitchFamily="34" charset="0"/>
              <a:buChar char="•"/>
            </a:pPr>
            <a:r>
              <a:rPr lang="en-GB" sz="2800" i="1" dirty="0">
                <a:solidFill>
                  <a:schemeClr val="bg1">
                    <a:lumMod val="95000"/>
                  </a:schemeClr>
                </a:solidFill>
                <a:latin typeface="Garamond" panose="02020404030301010803" pitchFamily="18" charset="0"/>
              </a:rPr>
              <a:t>Cell death</a:t>
            </a:r>
            <a:r>
              <a:rPr lang="en-GB" sz="2800" dirty="0">
                <a:solidFill>
                  <a:schemeClr val="bg1">
                    <a:lumMod val="95000"/>
                  </a:schemeClr>
                </a:solidFill>
                <a:latin typeface="Garamond" panose="02020404030301010803" pitchFamily="18" charset="0"/>
              </a:rPr>
              <a:t>: the cell damage is so extensive that the cell is no longer able to reproduce. </a:t>
            </a:r>
          </a:p>
        </p:txBody>
      </p:sp>
      <p:sp>
        <p:nvSpPr>
          <p:cNvPr id="4" name="Footer Placeholder 2">
            <a:extLst>
              <a:ext uri="{FF2B5EF4-FFF2-40B4-BE49-F238E27FC236}">
                <a16:creationId xmlns="" xmlns:a16="http://schemas.microsoft.com/office/drawing/2014/main" id="{07FF7FB5-0809-4A9B-9700-89F5FB684CC7}"/>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1186183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0" y="1297852"/>
            <a:ext cx="10408967" cy="4533870"/>
          </a:xfrm>
          <a:prstGeom prst="rect">
            <a:avLst/>
          </a:prstGeom>
          <a:noFill/>
        </p:spPr>
        <p:txBody>
          <a:bodyPr wrap="square" rtlCol="0">
            <a:spAutoFit/>
          </a:bodyPr>
          <a:lstStyle/>
          <a:p>
            <a:r>
              <a:rPr lang="en-IN" sz="2800" dirty="0">
                <a:solidFill>
                  <a:schemeClr val="bg1">
                    <a:lumMod val="95000"/>
                  </a:schemeClr>
                </a:solidFill>
                <a:latin typeface="Garamond" panose="02020404030301010803" pitchFamily="18" charset="0"/>
              </a:rPr>
              <a:t>THE CELLULAR EFFECTS OF RADIATION</a:t>
            </a:r>
          </a:p>
          <a:p>
            <a:pPr lvl="1" algn="just">
              <a:lnSpc>
                <a:spcPct val="107000"/>
              </a:lnSpc>
              <a:spcAft>
                <a:spcPts val="800"/>
              </a:spcAft>
            </a:pPr>
            <a:r>
              <a:rPr lang="en-GB" sz="2800" i="1" dirty="0">
                <a:solidFill>
                  <a:schemeClr val="bg1">
                    <a:lumMod val="95000"/>
                  </a:schemeClr>
                </a:solidFill>
                <a:latin typeface="Garamond" panose="02020404030301010803" pitchFamily="18" charset="0"/>
              </a:rPr>
              <a:t>Cells cycle: </a:t>
            </a:r>
          </a:p>
          <a:p>
            <a:pPr marL="914400" lvl="1"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More damage results when the cell is irradiated during the G1 or early S portion of the cell cycle (before DNA synthesis); </a:t>
            </a:r>
          </a:p>
          <a:p>
            <a:pPr marL="914400" lvl="1"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The damaged DNA (chromosome) will be duplicated during DNA synthesis and will result in a break in both arms of the chromosome at the next mitosis. </a:t>
            </a:r>
            <a:r>
              <a:rPr lang="en-GB" dirty="0">
                <a:solidFill>
                  <a:schemeClr val="bg1">
                    <a:lumMod val="95000"/>
                  </a:schemeClr>
                </a:solidFill>
                <a:latin typeface="Garamond" panose="02020404030301010803" pitchFamily="18" charset="0"/>
              </a:rPr>
              <a:t>(G1 = gap phase 1 in which nuclear components are replicated; S = synthesis phase- DNA is synthesized during the last 2/3 of this phase; G2 = gap phase 2, a preparatory stage to cell division; M = mitosis, during which cells divide Cell most sensitive to radiation.)</a:t>
            </a:r>
            <a:r>
              <a:rPr lang="en-GB" sz="2800" dirty="0">
                <a:solidFill>
                  <a:schemeClr val="bg1">
                    <a:lumMod val="95000"/>
                  </a:schemeClr>
                </a:solidFill>
                <a:latin typeface="Garamond" panose="02020404030301010803" pitchFamily="18" charset="0"/>
              </a:rPr>
              <a:t>  </a:t>
            </a:r>
          </a:p>
        </p:txBody>
      </p:sp>
      <p:sp>
        <p:nvSpPr>
          <p:cNvPr id="4" name="Footer Placeholder 2">
            <a:extLst>
              <a:ext uri="{FF2B5EF4-FFF2-40B4-BE49-F238E27FC236}">
                <a16:creationId xmlns="" xmlns:a16="http://schemas.microsoft.com/office/drawing/2014/main" id="{AE9E3487-4DEA-4F74-8A80-7DA379AB06B4}"/>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1261949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0" y="1297852"/>
            <a:ext cx="10408967" cy="3818033"/>
          </a:xfrm>
          <a:prstGeom prst="rect">
            <a:avLst/>
          </a:prstGeom>
          <a:noFill/>
        </p:spPr>
        <p:txBody>
          <a:bodyPr wrap="square" rtlCol="0">
            <a:spAutoFit/>
          </a:bodyPr>
          <a:lstStyle/>
          <a:p>
            <a:pPr lvl="1" algn="just">
              <a:lnSpc>
                <a:spcPct val="107000"/>
              </a:lnSpc>
              <a:spcAft>
                <a:spcPts val="800"/>
              </a:spcAft>
            </a:pPr>
            <a:r>
              <a:rPr lang="en-GB" sz="2800" i="1" dirty="0">
                <a:solidFill>
                  <a:schemeClr val="bg1">
                    <a:lumMod val="95000"/>
                  </a:schemeClr>
                </a:solidFill>
                <a:latin typeface="Garamond" panose="02020404030301010803" pitchFamily="18" charset="0"/>
              </a:rPr>
              <a:t>Cell-sensitivity: </a:t>
            </a:r>
          </a:p>
          <a:p>
            <a:pPr marL="914400" lvl="1"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Cells that are more easily damaged by radiation are </a:t>
            </a:r>
            <a:r>
              <a:rPr lang="en-GB" sz="2800" i="1" dirty="0">
                <a:solidFill>
                  <a:schemeClr val="bg1">
                    <a:lumMod val="95000"/>
                  </a:schemeClr>
                </a:solidFill>
                <a:latin typeface="Garamond" panose="02020404030301010803" pitchFamily="18" charset="0"/>
              </a:rPr>
              <a:t>radio-sensitive</a:t>
            </a:r>
            <a:r>
              <a:rPr lang="en-GB" sz="2800" dirty="0">
                <a:solidFill>
                  <a:schemeClr val="bg1">
                    <a:lumMod val="95000"/>
                  </a:schemeClr>
                </a:solidFill>
                <a:latin typeface="Garamond" panose="02020404030301010803" pitchFamily="18" charset="0"/>
              </a:rPr>
              <a:t>. </a:t>
            </a:r>
          </a:p>
          <a:p>
            <a:pPr marL="1371600" lvl="2"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Cells with high reproductive rate (many mitoses) </a:t>
            </a:r>
          </a:p>
          <a:p>
            <a:pPr marL="1371600" lvl="2"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Undifferentiated (immature) </a:t>
            </a:r>
          </a:p>
          <a:p>
            <a:pPr marL="1371600" lvl="2"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Cells with high metabolic rate </a:t>
            </a:r>
          </a:p>
          <a:p>
            <a:pPr lvl="2" algn="just">
              <a:lnSpc>
                <a:spcPct val="107000"/>
              </a:lnSpc>
              <a:spcAft>
                <a:spcPts val="800"/>
              </a:spcAft>
            </a:pPr>
            <a:r>
              <a:rPr lang="en-GB" sz="2800" dirty="0">
                <a:solidFill>
                  <a:schemeClr val="bg1">
                    <a:lumMod val="95000"/>
                  </a:schemeClr>
                </a:solidFill>
                <a:latin typeface="Garamond" panose="02020404030301010803" pitchFamily="18" charset="0"/>
              </a:rPr>
              <a:t>Examples of </a:t>
            </a:r>
            <a:r>
              <a:rPr lang="en-GB" sz="2800" i="1" dirty="0">
                <a:solidFill>
                  <a:schemeClr val="bg1">
                    <a:lumMod val="95000"/>
                  </a:schemeClr>
                </a:solidFill>
                <a:latin typeface="Garamond" panose="02020404030301010803" pitchFamily="18" charset="0"/>
              </a:rPr>
              <a:t>radio-sensitive</a:t>
            </a:r>
            <a:r>
              <a:rPr lang="en-GB" sz="2800" dirty="0">
                <a:solidFill>
                  <a:schemeClr val="bg1">
                    <a:lumMod val="95000"/>
                  </a:schemeClr>
                </a:solidFill>
                <a:latin typeface="Garamond" panose="02020404030301010803" pitchFamily="18" charset="0"/>
              </a:rPr>
              <a:t> cells: Lymphocytes, germ cells, basal cells of skin and mucosa, and erythroblasts.</a:t>
            </a:r>
          </a:p>
        </p:txBody>
      </p:sp>
      <p:sp>
        <p:nvSpPr>
          <p:cNvPr id="4" name="Footer Placeholder 2">
            <a:extLst>
              <a:ext uri="{FF2B5EF4-FFF2-40B4-BE49-F238E27FC236}">
                <a16:creationId xmlns="" xmlns:a16="http://schemas.microsoft.com/office/drawing/2014/main" id="{EE6E0CBA-93B0-4CD9-83AB-EAB6D69C35E2}"/>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3284207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0" y="1297852"/>
            <a:ext cx="10408967" cy="3818033"/>
          </a:xfrm>
          <a:prstGeom prst="rect">
            <a:avLst/>
          </a:prstGeom>
          <a:noFill/>
        </p:spPr>
        <p:txBody>
          <a:bodyPr wrap="square" rtlCol="0">
            <a:spAutoFit/>
          </a:bodyPr>
          <a:lstStyle/>
          <a:p>
            <a:pPr lvl="1" algn="just">
              <a:lnSpc>
                <a:spcPct val="107000"/>
              </a:lnSpc>
              <a:spcAft>
                <a:spcPts val="800"/>
              </a:spcAft>
            </a:pPr>
            <a:r>
              <a:rPr lang="en-GB" sz="2800" i="1" dirty="0">
                <a:solidFill>
                  <a:schemeClr val="bg1">
                    <a:lumMod val="95000"/>
                  </a:schemeClr>
                </a:solidFill>
                <a:latin typeface="Garamond" panose="02020404030301010803" pitchFamily="18" charset="0"/>
              </a:rPr>
              <a:t>Cell-sensitivity: </a:t>
            </a:r>
          </a:p>
          <a:p>
            <a:pPr marL="914400" lvl="1"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Cells that are not as susceptible to damage from radiation are </a:t>
            </a:r>
            <a:r>
              <a:rPr lang="en-GB" sz="2800" i="1" dirty="0">
                <a:solidFill>
                  <a:schemeClr val="bg1">
                    <a:lumMod val="95000"/>
                  </a:schemeClr>
                </a:solidFill>
                <a:latin typeface="Garamond" panose="02020404030301010803" pitchFamily="18" charset="0"/>
              </a:rPr>
              <a:t>radio-resistant</a:t>
            </a:r>
            <a:r>
              <a:rPr lang="en-GB" sz="2800" dirty="0">
                <a:solidFill>
                  <a:schemeClr val="bg1">
                    <a:lumMod val="95000"/>
                  </a:schemeClr>
                </a:solidFill>
                <a:latin typeface="Garamond" panose="02020404030301010803" pitchFamily="18" charset="0"/>
              </a:rPr>
              <a:t>. </a:t>
            </a:r>
          </a:p>
          <a:p>
            <a:pPr marL="1371600" lvl="2"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Cells with low reproductive rate (only few mitoses) </a:t>
            </a:r>
          </a:p>
          <a:p>
            <a:pPr marL="1371600" lvl="2"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Well differentiated (mature) </a:t>
            </a:r>
          </a:p>
          <a:p>
            <a:pPr marL="1371600" lvl="2" indent="-457200" algn="just">
              <a:lnSpc>
                <a:spcPct val="107000"/>
              </a:lnSpc>
              <a:spcAft>
                <a:spcPts val="800"/>
              </a:spcAft>
              <a:buFont typeface="Arial" panose="020B0604020202020204" pitchFamily="34" charset="0"/>
              <a:buChar char="•"/>
            </a:pPr>
            <a:r>
              <a:rPr lang="en-GB" sz="2800" dirty="0">
                <a:solidFill>
                  <a:schemeClr val="bg1">
                    <a:lumMod val="95000"/>
                  </a:schemeClr>
                </a:solidFill>
                <a:latin typeface="Garamond" panose="02020404030301010803" pitchFamily="18" charset="0"/>
              </a:rPr>
              <a:t>Cells with low metabolic rate </a:t>
            </a:r>
          </a:p>
          <a:p>
            <a:pPr lvl="2" algn="just">
              <a:lnSpc>
                <a:spcPct val="107000"/>
              </a:lnSpc>
              <a:spcAft>
                <a:spcPts val="800"/>
              </a:spcAft>
            </a:pPr>
            <a:r>
              <a:rPr lang="en-GB" sz="2800" dirty="0">
                <a:solidFill>
                  <a:schemeClr val="bg1">
                    <a:lumMod val="95000"/>
                  </a:schemeClr>
                </a:solidFill>
                <a:latin typeface="Garamond" panose="02020404030301010803" pitchFamily="18" charset="0"/>
              </a:rPr>
              <a:t>Examples of </a:t>
            </a:r>
            <a:r>
              <a:rPr lang="en-GB" sz="2800" i="1" dirty="0">
                <a:solidFill>
                  <a:schemeClr val="bg1">
                    <a:lumMod val="95000"/>
                  </a:schemeClr>
                </a:solidFill>
                <a:latin typeface="Garamond" panose="02020404030301010803" pitchFamily="18" charset="0"/>
              </a:rPr>
              <a:t>radio-resistant</a:t>
            </a:r>
            <a:r>
              <a:rPr lang="en-GB" sz="2800" dirty="0">
                <a:solidFill>
                  <a:schemeClr val="bg1">
                    <a:lumMod val="95000"/>
                  </a:schemeClr>
                </a:solidFill>
                <a:latin typeface="Garamond" panose="02020404030301010803" pitchFamily="18" charset="0"/>
              </a:rPr>
              <a:t> cells: Nerve and muscle cells.</a:t>
            </a:r>
          </a:p>
        </p:txBody>
      </p:sp>
      <p:sp>
        <p:nvSpPr>
          <p:cNvPr id="4" name="Footer Placeholder 2">
            <a:extLst>
              <a:ext uri="{FF2B5EF4-FFF2-40B4-BE49-F238E27FC236}">
                <a16:creationId xmlns="" xmlns:a16="http://schemas.microsoft.com/office/drawing/2014/main" id="{69F9959A-287D-4157-A16D-DE4C94728C67}"/>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144073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0" y="1297852"/>
            <a:ext cx="10408967" cy="4432304"/>
          </a:xfrm>
          <a:prstGeom prst="rect">
            <a:avLst/>
          </a:prstGeom>
          <a:noFill/>
        </p:spPr>
        <p:txBody>
          <a:bodyPr wrap="square" rtlCol="0">
            <a:spAutoFit/>
          </a:bodyPr>
          <a:lstStyle/>
          <a:p>
            <a:pPr algn="just">
              <a:lnSpc>
                <a:spcPct val="107000"/>
              </a:lnSpc>
              <a:spcAft>
                <a:spcPts val="800"/>
              </a:spcAft>
            </a:pPr>
            <a:r>
              <a:rPr lang="en-GB" sz="2800" i="1" dirty="0">
                <a:solidFill>
                  <a:schemeClr val="bg1">
                    <a:lumMod val="95000"/>
                  </a:schemeClr>
                </a:solidFill>
                <a:latin typeface="Garamond" panose="02020404030301010803" pitchFamily="18" charset="0"/>
              </a:rPr>
              <a:t>Stochastic and Deterministic effects:</a:t>
            </a:r>
          </a:p>
          <a:p>
            <a:pPr indent="457200" algn="just">
              <a:lnSpc>
                <a:spcPct val="107000"/>
              </a:lnSpc>
              <a:spcAft>
                <a:spcPts val="800"/>
              </a:spcAft>
            </a:pPr>
            <a:r>
              <a:rPr lang="en-GB" sz="2800" b="1" dirty="0">
                <a:solidFill>
                  <a:schemeClr val="bg1"/>
                </a:solidFill>
                <a:latin typeface="Garamond" panose="02020404030301010803" pitchFamily="18" charset="0"/>
              </a:rPr>
              <a:t>Stochastic effect</a:t>
            </a:r>
            <a:r>
              <a:rPr lang="en-GB" sz="2800" dirty="0">
                <a:solidFill>
                  <a:schemeClr val="bg1">
                    <a:lumMod val="95000"/>
                  </a:schemeClr>
                </a:solidFill>
                <a:latin typeface="Garamond" panose="02020404030301010803" pitchFamily="18" charset="0"/>
              </a:rPr>
              <a:t>: occurs by chance, usually without a threshold level of dose. The probability of a stochastic effect is increased with increasing doses, but the severity of the response is not proportional to the dose. E.g. genetic mutations, leukaemia, cancer, etc. </a:t>
            </a:r>
          </a:p>
          <a:p>
            <a:pPr indent="457200" algn="just">
              <a:lnSpc>
                <a:spcPct val="107000"/>
              </a:lnSpc>
              <a:spcAft>
                <a:spcPts val="800"/>
              </a:spcAft>
            </a:pPr>
            <a:r>
              <a:rPr lang="en-GB" sz="2800" b="1" dirty="0">
                <a:solidFill>
                  <a:schemeClr val="bg1"/>
                </a:solidFill>
                <a:latin typeface="Garamond" panose="02020404030301010803" pitchFamily="18" charset="0"/>
              </a:rPr>
              <a:t>Deterministic effect</a:t>
            </a:r>
            <a:r>
              <a:rPr lang="en-GB" sz="2800" dirty="0">
                <a:solidFill>
                  <a:schemeClr val="bg1">
                    <a:lumMod val="95000"/>
                  </a:schemeClr>
                </a:solidFill>
                <a:latin typeface="Garamond" panose="02020404030301010803" pitchFamily="18" charset="0"/>
              </a:rPr>
              <a:t>: health effects that increase in severity with increasing dose above a threshold level. Usually associated with a relatively high dose delivered over a short period of time. E.g. skin injury, hair loss and cataract formation.</a:t>
            </a:r>
          </a:p>
        </p:txBody>
      </p:sp>
      <p:sp>
        <p:nvSpPr>
          <p:cNvPr id="4" name="Footer Placeholder 2">
            <a:extLst>
              <a:ext uri="{FF2B5EF4-FFF2-40B4-BE49-F238E27FC236}">
                <a16:creationId xmlns="" xmlns:a16="http://schemas.microsoft.com/office/drawing/2014/main" id="{60520A43-097C-4382-A22B-7FF2981A60D4}"/>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1801946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0" y="1297852"/>
            <a:ext cx="10408967" cy="3868688"/>
          </a:xfrm>
          <a:prstGeom prst="rect">
            <a:avLst/>
          </a:prstGeom>
          <a:noFill/>
        </p:spPr>
        <p:txBody>
          <a:bodyPr wrap="square" rtlCol="0">
            <a:spAutoFit/>
          </a:bodyPr>
          <a:lstStyle/>
          <a:p>
            <a:pPr algn="just">
              <a:lnSpc>
                <a:spcPct val="107000"/>
              </a:lnSpc>
              <a:spcAft>
                <a:spcPts val="800"/>
              </a:spcAft>
            </a:pPr>
            <a:r>
              <a:rPr lang="en-GB" sz="2800" i="1" dirty="0">
                <a:solidFill>
                  <a:schemeClr val="bg1">
                    <a:lumMod val="95000"/>
                  </a:schemeClr>
                </a:solidFill>
                <a:latin typeface="Garamond" panose="02020404030301010803" pitchFamily="18" charset="0"/>
              </a:rPr>
              <a:t>Short term effects</a:t>
            </a:r>
            <a:r>
              <a:rPr lang="en-GB" sz="2800" dirty="0">
                <a:solidFill>
                  <a:schemeClr val="bg1">
                    <a:lumMod val="95000"/>
                  </a:schemeClr>
                </a:solidFill>
                <a:latin typeface="Garamond" panose="02020404030301010803" pitchFamily="18" charset="0"/>
              </a:rPr>
              <a:t>: Within few days or weeks, determined by sensitivity of tissue parenchymal cells. Highly radiosensitive cells as bone marrow or mucous membrane show quick effects</a:t>
            </a:r>
          </a:p>
          <a:p>
            <a:pPr algn="just">
              <a:lnSpc>
                <a:spcPct val="107000"/>
              </a:lnSpc>
              <a:spcAft>
                <a:spcPts val="800"/>
              </a:spcAft>
            </a:pPr>
            <a:r>
              <a:rPr lang="en-GB" sz="2800" i="1" dirty="0">
                <a:solidFill>
                  <a:schemeClr val="bg1">
                    <a:lumMod val="95000"/>
                  </a:schemeClr>
                </a:solidFill>
                <a:latin typeface="Garamond" panose="02020404030301010803" pitchFamily="18" charset="0"/>
              </a:rPr>
              <a:t>Long term effects</a:t>
            </a:r>
            <a:r>
              <a:rPr lang="en-GB" sz="2800" dirty="0">
                <a:solidFill>
                  <a:schemeClr val="bg1">
                    <a:lumMod val="95000"/>
                  </a:schemeClr>
                </a:solidFill>
                <a:latin typeface="Garamond" panose="02020404030301010803" pitchFamily="18" charset="0"/>
              </a:rPr>
              <a:t>: Seen after months or years from exposure, loss of parenchymal cells and replaced by fibrous connective tissue, caused by death of replicating cells and by damage to the fine vasculature. Both radiosensitive and radioresistant parenchymal cells will be replaced by fibrous connective tissue. </a:t>
            </a:r>
          </a:p>
        </p:txBody>
      </p:sp>
      <p:sp>
        <p:nvSpPr>
          <p:cNvPr id="4" name="Footer Placeholder 2">
            <a:extLst>
              <a:ext uri="{FF2B5EF4-FFF2-40B4-BE49-F238E27FC236}">
                <a16:creationId xmlns="" xmlns:a16="http://schemas.microsoft.com/office/drawing/2014/main" id="{F85FA551-D9C9-4AB3-B977-1A3D8AF7DED3}"/>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966201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0" y="1297852"/>
            <a:ext cx="10408967" cy="4832092"/>
          </a:xfrm>
          <a:prstGeom prst="rect">
            <a:avLst/>
          </a:prstGeom>
          <a:noFill/>
        </p:spPr>
        <p:txBody>
          <a:bodyPr wrap="square" rtlCol="0">
            <a:spAutoFit/>
          </a:bodyPr>
          <a:lstStyle/>
          <a:p>
            <a:pPr algn="l"/>
            <a:r>
              <a:rPr lang="en-GB" sz="2800" i="1" dirty="0">
                <a:solidFill>
                  <a:schemeClr val="bg1">
                    <a:lumMod val="95000"/>
                  </a:schemeClr>
                </a:solidFill>
                <a:latin typeface="Garamond" panose="02020404030301010803" pitchFamily="18" charset="0"/>
              </a:rPr>
              <a:t>Acute Exposure</a:t>
            </a:r>
          </a:p>
          <a:p>
            <a:pPr marL="457200" marR="0" indent="-457200" algn="l">
              <a:buFont typeface="Arial" panose="020B0604020202020204" pitchFamily="34" charset="0"/>
              <a:buChar char="•"/>
            </a:pPr>
            <a:r>
              <a:rPr lang="en-IN" sz="2800" dirty="0">
                <a:solidFill>
                  <a:schemeClr val="bg1">
                    <a:lumMod val="95000"/>
                  </a:schemeClr>
                </a:solidFill>
                <a:latin typeface="Garamond" panose="02020404030301010803" pitchFamily="18" charset="0"/>
              </a:rPr>
              <a:t>Exposure of the whole body to a large dose over a short period of time (&lt; 1 hour) </a:t>
            </a:r>
          </a:p>
          <a:p>
            <a:pPr marL="914400" lvl="1" indent="-457200">
              <a:buFont typeface="Arial" panose="020B0604020202020204" pitchFamily="34" charset="0"/>
              <a:buChar char="•"/>
            </a:pPr>
            <a:r>
              <a:rPr lang="en-IN" sz="2800" dirty="0">
                <a:solidFill>
                  <a:schemeClr val="bg1">
                    <a:lumMod val="95000"/>
                  </a:schemeClr>
                </a:solidFill>
                <a:latin typeface="Garamond" panose="02020404030301010803" pitchFamily="18" charset="0"/>
              </a:rPr>
              <a:t>Hematopoietic (or blood) Syndrome –there will be observable decreases in blood cell count at doses of about 100 rad;</a:t>
            </a:r>
          </a:p>
          <a:p>
            <a:pPr marL="914400" lvl="1" indent="-457200">
              <a:buFont typeface="Arial" panose="020B0604020202020204" pitchFamily="34" charset="0"/>
              <a:buChar char="•"/>
            </a:pPr>
            <a:r>
              <a:rPr lang="en-IN" sz="2800" dirty="0">
                <a:solidFill>
                  <a:schemeClr val="bg1">
                    <a:lumMod val="95000"/>
                  </a:schemeClr>
                </a:solidFill>
                <a:latin typeface="Garamond" panose="02020404030301010803" pitchFamily="18" charset="0"/>
              </a:rPr>
              <a:t>Gastrointestinal (or GI) Syndrome –a dose of about 500 rad will result in nausea, vomiting, and </a:t>
            </a:r>
            <a:r>
              <a:rPr lang="en-IN" sz="2800" dirty="0" err="1">
                <a:solidFill>
                  <a:schemeClr val="bg1">
                    <a:lumMod val="95000"/>
                  </a:schemeClr>
                </a:solidFill>
                <a:latin typeface="Garamond" panose="02020404030301010803" pitchFamily="18" charset="0"/>
              </a:rPr>
              <a:t>diarrhea</a:t>
            </a:r>
            <a:r>
              <a:rPr lang="en-IN" sz="2800" dirty="0">
                <a:solidFill>
                  <a:schemeClr val="bg1">
                    <a:lumMod val="95000"/>
                  </a:schemeClr>
                </a:solidFill>
                <a:latin typeface="Garamond" panose="02020404030301010803" pitchFamily="18" charset="0"/>
              </a:rPr>
              <a:t>; and</a:t>
            </a:r>
          </a:p>
          <a:p>
            <a:pPr marL="914400" lvl="1" indent="-457200">
              <a:buFont typeface="Arial" panose="020B0604020202020204" pitchFamily="34" charset="0"/>
              <a:buChar char="•"/>
            </a:pPr>
            <a:r>
              <a:rPr lang="en-IN" sz="2800" dirty="0">
                <a:solidFill>
                  <a:schemeClr val="bg1">
                    <a:lumMod val="95000"/>
                  </a:schemeClr>
                </a:solidFill>
                <a:latin typeface="Garamond" panose="02020404030301010803" pitchFamily="18" charset="0"/>
              </a:rPr>
              <a:t>Central Nervous System (CNS) Syndrome –a dose of about 2,000 rad will affect the muscle and brain function of the central nervous system.</a:t>
            </a:r>
          </a:p>
          <a:p>
            <a:pPr lvl="1"/>
            <a:r>
              <a:rPr lang="en-IN" sz="2800" dirty="0">
                <a:solidFill>
                  <a:schemeClr val="bg1">
                    <a:lumMod val="95000"/>
                  </a:schemeClr>
                </a:solidFill>
                <a:latin typeface="Garamond" panose="02020404030301010803" pitchFamily="18" charset="0"/>
              </a:rPr>
              <a:t>“Radiation sickness”</a:t>
            </a:r>
          </a:p>
        </p:txBody>
      </p:sp>
      <p:sp>
        <p:nvSpPr>
          <p:cNvPr id="4" name="Footer Placeholder 2">
            <a:extLst>
              <a:ext uri="{FF2B5EF4-FFF2-40B4-BE49-F238E27FC236}">
                <a16:creationId xmlns="" xmlns:a16="http://schemas.microsoft.com/office/drawing/2014/main" id="{04C1F64F-A3A0-48D1-9D75-506A0F562869}"/>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1009463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5743844B-6338-4056-BE97-93712CFA9583}"/>
              </a:ext>
            </a:extLst>
          </p:cNvPr>
          <p:cNvSpPr>
            <a:spLocks noGrp="1"/>
          </p:cNvSpPr>
          <p:nvPr>
            <p:ph type="ftr" sz="quarter" idx="11"/>
          </p:nvPr>
        </p:nvSpPr>
        <p:spPr>
          <a:xfrm>
            <a:off x="2483893" y="6356350"/>
            <a:ext cx="7888406" cy="365125"/>
          </a:xfrm>
        </p:spPr>
        <p:txBody>
          <a:bodyPr/>
          <a:lstStyle/>
          <a:p>
            <a:r>
              <a:rPr lang="en-IN" sz="1400" dirty="0">
                <a:latin typeface="Garamond" pitchFamily="18" charset="0"/>
              </a:rPr>
              <a:t>College of Veterinary Science and Animal Husbandry, DUVASU, Mathura-281001 (UP)</a:t>
            </a:r>
            <a:endParaRPr lang="en-GB" sz="1400" dirty="0">
              <a:latin typeface="Garamond" pitchFamily="18" charset="0"/>
            </a:endParaRPr>
          </a:p>
        </p:txBody>
      </p:sp>
      <p:pic>
        <p:nvPicPr>
          <p:cNvPr id="4"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pic>
        <p:nvPicPr>
          <p:cNvPr id="4098" name="Picture 2" descr="C:\Users\HP\Desktop\Hiroshima nagasaki.jpg"/>
          <p:cNvPicPr>
            <a:picLocks noChangeAspect="1" noChangeArrowheads="1"/>
          </p:cNvPicPr>
          <p:nvPr/>
        </p:nvPicPr>
        <p:blipFill>
          <a:blip r:embed="rId3" cstate="print"/>
          <a:srcRect/>
          <a:stretch>
            <a:fillRect/>
          </a:stretch>
        </p:blipFill>
        <p:spPr bwMode="auto">
          <a:xfrm>
            <a:off x="1465229" y="464023"/>
            <a:ext cx="9467599" cy="5609228"/>
          </a:xfrm>
          <a:prstGeom prst="rect">
            <a:avLst/>
          </a:prstGeom>
          <a:noFill/>
        </p:spPr>
      </p:pic>
    </p:spTree>
    <p:extLst>
      <p:ext uri="{BB962C8B-B14F-4D97-AF65-F5344CB8AC3E}">
        <p14:creationId xmlns="" xmlns:p14="http://schemas.microsoft.com/office/powerpoint/2010/main" val="387568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0" y="1297852"/>
            <a:ext cx="10408967" cy="1815882"/>
          </a:xfrm>
          <a:prstGeom prst="rect">
            <a:avLst/>
          </a:prstGeom>
          <a:noFill/>
        </p:spPr>
        <p:txBody>
          <a:bodyPr wrap="square" rtlCol="0">
            <a:spAutoFit/>
          </a:bodyPr>
          <a:lstStyle/>
          <a:p>
            <a:pPr algn="l"/>
            <a:r>
              <a:rPr lang="en-GB" sz="2800" i="1" dirty="0">
                <a:solidFill>
                  <a:schemeClr val="bg1">
                    <a:lumMod val="95000"/>
                  </a:schemeClr>
                </a:solidFill>
                <a:latin typeface="Garamond" panose="02020404030301010803" pitchFamily="18" charset="0"/>
              </a:rPr>
              <a:t>Delayed Effects of radiation</a:t>
            </a:r>
          </a:p>
          <a:p>
            <a:pPr marR="0" algn="l"/>
            <a:endParaRPr lang="en-IN" sz="2800" dirty="0">
              <a:solidFill>
                <a:schemeClr val="bg1">
                  <a:lumMod val="95000"/>
                </a:schemeClr>
              </a:solidFill>
              <a:latin typeface="Garamond" panose="02020404030301010803" pitchFamily="18" charset="0"/>
            </a:endParaRPr>
          </a:p>
          <a:p>
            <a:pPr marR="0" algn="l"/>
            <a:r>
              <a:rPr lang="en-IN" sz="2800" dirty="0">
                <a:solidFill>
                  <a:schemeClr val="bg1">
                    <a:lumMod val="95000"/>
                  </a:schemeClr>
                </a:solidFill>
                <a:latin typeface="Garamond" panose="02020404030301010803" pitchFamily="18" charset="0"/>
              </a:rPr>
              <a:t>Shortening of life span, Leukaemia, malignant tumours, cataract, induration and atrophy of skin, CT and lungs</a:t>
            </a:r>
          </a:p>
        </p:txBody>
      </p:sp>
      <p:sp>
        <p:nvSpPr>
          <p:cNvPr id="4" name="Footer Placeholder 2">
            <a:extLst>
              <a:ext uri="{FF2B5EF4-FFF2-40B4-BE49-F238E27FC236}">
                <a16:creationId xmlns="" xmlns:a16="http://schemas.microsoft.com/office/drawing/2014/main" id="{1A925A7C-C9BF-4546-AAFC-32E53742ED6C}"/>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4010740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0" y="1297852"/>
            <a:ext cx="10408967" cy="4401205"/>
          </a:xfrm>
          <a:prstGeom prst="rect">
            <a:avLst/>
          </a:prstGeom>
          <a:noFill/>
        </p:spPr>
        <p:txBody>
          <a:bodyPr wrap="square" rtlCol="0">
            <a:spAutoFit/>
          </a:bodyPr>
          <a:lstStyle/>
          <a:p>
            <a:pPr algn="l"/>
            <a:r>
              <a:rPr lang="en-GB" sz="2800" i="1" dirty="0">
                <a:solidFill>
                  <a:schemeClr val="bg1">
                    <a:lumMod val="95000"/>
                  </a:schemeClr>
                </a:solidFill>
                <a:latin typeface="Garamond" panose="02020404030301010803" pitchFamily="18" charset="0"/>
              </a:rPr>
              <a:t>Radiation Safety</a:t>
            </a:r>
          </a:p>
          <a:p>
            <a:pPr marR="0" algn="l"/>
            <a:endParaRPr lang="en-IN" sz="2800" dirty="0">
              <a:solidFill>
                <a:schemeClr val="bg1">
                  <a:lumMod val="95000"/>
                </a:schemeClr>
              </a:solidFill>
              <a:latin typeface="Garamond" panose="02020404030301010803" pitchFamily="18" charset="0"/>
            </a:endParaRPr>
          </a:p>
          <a:p>
            <a:pPr marL="457200" marR="0" indent="-457200" algn="l">
              <a:buFont typeface="Arial" panose="020B0604020202020204" pitchFamily="34" charset="0"/>
              <a:buChar char="•"/>
            </a:pPr>
            <a:r>
              <a:rPr lang="en-IN" sz="2800" dirty="0">
                <a:solidFill>
                  <a:schemeClr val="bg1">
                    <a:lumMod val="95000"/>
                  </a:schemeClr>
                </a:solidFill>
                <a:latin typeface="Garamond" panose="02020404030301010803" pitchFamily="18" charset="0"/>
              </a:rPr>
              <a:t>Distance: double the distance, exposure reduced by a factor of 4.</a:t>
            </a:r>
          </a:p>
          <a:p>
            <a:pPr marL="457200" marR="0" indent="-457200" algn="l">
              <a:buFont typeface="Arial" panose="020B0604020202020204" pitchFamily="34" charset="0"/>
              <a:buChar char="•"/>
            </a:pPr>
            <a:endParaRPr lang="en-IN" sz="2800" dirty="0">
              <a:solidFill>
                <a:schemeClr val="bg1">
                  <a:lumMod val="95000"/>
                </a:schemeClr>
              </a:solidFill>
              <a:latin typeface="Garamond" panose="02020404030301010803" pitchFamily="18" charset="0"/>
            </a:endParaRPr>
          </a:p>
          <a:p>
            <a:pPr marL="457200" marR="0" indent="-457200" algn="l">
              <a:buFont typeface="Arial" panose="020B0604020202020204" pitchFamily="34" charset="0"/>
              <a:buChar char="•"/>
            </a:pPr>
            <a:r>
              <a:rPr lang="en-IN" sz="2800" dirty="0">
                <a:solidFill>
                  <a:schemeClr val="bg1">
                    <a:lumMod val="95000"/>
                  </a:schemeClr>
                </a:solidFill>
                <a:latin typeface="Garamond" panose="02020404030301010803" pitchFamily="18" charset="0"/>
              </a:rPr>
              <a:t>Barriers-concrete, aprons, etc</a:t>
            </a:r>
          </a:p>
          <a:p>
            <a:pPr marL="457200" marR="0" indent="-457200" algn="l">
              <a:buFont typeface="Arial" panose="020B0604020202020204" pitchFamily="34" charset="0"/>
              <a:buChar char="•"/>
            </a:pPr>
            <a:endParaRPr lang="en-IN" sz="2800" dirty="0">
              <a:solidFill>
                <a:schemeClr val="bg1">
                  <a:lumMod val="95000"/>
                </a:schemeClr>
              </a:solidFill>
              <a:latin typeface="Garamond" panose="02020404030301010803" pitchFamily="18" charset="0"/>
            </a:endParaRPr>
          </a:p>
          <a:p>
            <a:pPr marL="457200" marR="0" indent="-457200" algn="l">
              <a:buFont typeface="Arial" panose="020B0604020202020204" pitchFamily="34" charset="0"/>
              <a:buChar char="•"/>
            </a:pPr>
            <a:r>
              <a:rPr lang="en-IN" sz="2800" dirty="0">
                <a:solidFill>
                  <a:schemeClr val="bg1">
                    <a:lumMod val="95000"/>
                  </a:schemeClr>
                </a:solidFill>
                <a:latin typeface="Garamond" panose="02020404030301010803" pitchFamily="18" charset="0"/>
              </a:rPr>
              <a:t>Use of appropriate exposure factors</a:t>
            </a:r>
          </a:p>
          <a:p>
            <a:pPr marL="457200" marR="0" indent="-457200" algn="l">
              <a:buFont typeface="Arial" panose="020B0604020202020204" pitchFamily="34" charset="0"/>
              <a:buChar char="•"/>
            </a:pPr>
            <a:endParaRPr lang="en-IN" sz="2800" dirty="0">
              <a:solidFill>
                <a:schemeClr val="bg1">
                  <a:lumMod val="95000"/>
                </a:schemeClr>
              </a:solidFill>
              <a:latin typeface="Garamond" panose="02020404030301010803" pitchFamily="18" charset="0"/>
            </a:endParaRPr>
          </a:p>
          <a:p>
            <a:pPr marL="457200" marR="0" indent="-457200" algn="l">
              <a:buFont typeface="Arial" panose="020B0604020202020204" pitchFamily="34" charset="0"/>
              <a:buChar char="•"/>
            </a:pPr>
            <a:r>
              <a:rPr lang="en-IN" sz="2800" dirty="0">
                <a:solidFill>
                  <a:schemeClr val="bg1">
                    <a:lumMod val="95000"/>
                  </a:schemeClr>
                </a:solidFill>
                <a:latin typeface="Garamond" panose="02020404030301010803" pitchFamily="18" charset="0"/>
              </a:rPr>
              <a:t>Monitoring devices</a:t>
            </a:r>
          </a:p>
          <a:p>
            <a:pPr marR="0" algn="l"/>
            <a:endParaRPr lang="en-IN" sz="2800" dirty="0">
              <a:solidFill>
                <a:schemeClr val="bg1">
                  <a:lumMod val="95000"/>
                </a:schemeClr>
              </a:solidFill>
              <a:latin typeface="Garamond" panose="02020404030301010803" pitchFamily="18" charset="0"/>
            </a:endParaRPr>
          </a:p>
        </p:txBody>
      </p:sp>
      <p:sp>
        <p:nvSpPr>
          <p:cNvPr id="4" name="Footer Placeholder 2">
            <a:extLst>
              <a:ext uri="{FF2B5EF4-FFF2-40B4-BE49-F238E27FC236}">
                <a16:creationId xmlns="" xmlns:a16="http://schemas.microsoft.com/office/drawing/2014/main" id="{C50CCC21-A4F7-460F-A991-0C88B86F1BE8}"/>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479386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1" y="678416"/>
            <a:ext cx="10827774" cy="5262979"/>
          </a:xfrm>
          <a:prstGeom prst="rect">
            <a:avLst/>
          </a:prstGeom>
          <a:noFill/>
        </p:spPr>
        <p:txBody>
          <a:bodyPr wrap="square" rtlCol="0">
            <a:spAutoFit/>
          </a:bodyPr>
          <a:lstStyle/>
          <a:p>
            <a:pPr algn="l"/>
            <a:r>
              <a:rPr lang="en-IN" sz="2800" b="0" i="0" u="none" strike="noStrike" baseline="0" dirty="0">
                <a:solidFill>
                  <a:schemeClr val="bg1">
                    <a:lumMod val="95000"/>
                  </a:schemeClr>
                </a:solidFill>
                <a:latin typeface="Garamond" panose="02020404030301010803" pitchFamily="18" charset="0"/>
              </a:rPr>
              <a:t>Basic radiation safety rules for diagnostic </a:t>
            </a:r>
            <a:r>
              <a:rPr lang="en-GB" sz="2800" b="0" i="0" u="none" strike="noStrike" baseline="0" dirty="0">
                <a:solidFill>
                  <a:schemeClr val="bg1">
                    <a:lumMod val="95000"/>
                  </a:schemeClr>
                </a:solidFill>
                <a:latin typeface="Garamond" panose="02020404030301010803" pitchFamily="18" charset="0"/>
              </a:rPr>
              <a:t>radiology:</a:t>
            </a:r>
          </a:p>
          <a:p>
            <a:pPr algn="l"/>
            <a:endParaRPr lang="en-GB" sz="2800" b="0" i="0" u="none" strike="noStrike" baseline="0" dirty="0">
              <a:solidFill>
                <a:schemeClr val="bg1">
                  <a:lumMod val="95000"/>
                </a:schemeClr>
              </a:solidFill>
              <a:latin typeface="Garamond" panose="02020404030301010803" pitchFamily="18" charset="0"/>
            </a:endParaRPr>
          </a:p>
          <a:p>
            <a:pPr marL="457200" indent="-457200" algn="l">
              <a:buFont typeface="Arial" panose="020B0604020202020204" pitchFamily="34" charset="0"/>
              <a:buChar char="•"/>
            </a:pPr>
            <a:r>
              <a:rPr lang="en-IN" sz="2800" b="0" i="0" u="none" strike="noStrike" baseline="0" dirty="0">
                <a:solidFill>
                  <a:schemeClr val="bg1">
                    <a:lumMod val="95000"/>
                  </a:schemeClr>
                </a:solidFill>
                <a:latin typeface="Garamond" panose="02020404030301010803" pitchFamily="18" charset="0"/>
              </a:rPr>
              <a:t>Remove personnel from the room who are not involved in </a:t>
            </a:r>
            <a:r>
              <a:rPr lang="en-GB" sz="2800" b="0" i="0" u="none" strike="noStrike" baseline="0" dirty="0">
                <a:solidFill>
                  <a:schemeClr val="bg1">
                    <a:lumMod val="95000"/>
                  </a:schemeClr>
                </a:solidFill>
                <a:latin typeface="Garamond" panose="02020404030301010803" pitchFamily="18" charset="0"/>
              </a:rPr>
              <a:t>the procedure.</a:t>
            </a:r>
          </a:p>
          <a:p>
            <a:pPr marL="457200" indent="-457200" algn="l">
              <a:buFont typeface="Arial" panose="020B0604020202020204" pitchFamily="34" charset="0"/>
              <a:buChar char="•"/>
            </a:pPr>
            <a:r>
              <a:rPr lang="en-IN" sz="2800" b="0" i="0" u="none" strike="noStrike" baseline="0" dirty="0">
                <a:solidFill>
                  <a:schemeClr val="bg1">
                    <a:lumMod val="95000"/>
                  </a:schemeClr>
                </a:solidFill>
                <a:latin typeface="Garamond" panose="02020404030301010803" pitchFamily="18" charset="0"/>
              </a:rPr>
              <a:t>Never permit anyone younger than 18 years of age, or pregnant women, in the room during the examination.</a:t>
            </a:r>
          </a:p>
          <a:p>
            <a:pPr marL="457200" indent="-457200" algn="l">
              <a:buFont typeface="Arial" panose="020B0604020202020204" pitchFamily="34" charset="0"/>
              <a:buChar char="•"/>
            </a:pPr>
            <a:r>
              <a:rPr lang="en-IN" sz="2800" b="0" i="0" u="none" strike="noStrike" baseline="0" dirty="0">
                <a:solidFill>
                  <a:schemeClr val="bg1">
                    <a:lumMod val="95000"/>
                  </a:schemeClr>
                </a:solidFill>
                <a:latin typeface="Garamond" panose="02020404030301010803" pitchFamily="18" charset="0"/>
              </a:rPr>
              <a:t>Rotate personnel to minimize exposure to any one person.</a:t>
            </a:r>
          </a:p>
          <a:p>
            <a:pPr marL="457200" indent="-457200" algn="l">
              <a:buFont typeface="Arial" panose="020B0604020202020204" pitchFamily="34" charset="0"/>
              <a:buChar char="•"/>
            </a:pPr>
            <a:r>
              <a:rPr lang="en-IN" sz="2800" b="0" i="0" u="none" strike="noStrike" baseline="0" dirty="0">
                <a:solidFill>
                  <a:schemeClr val="bg1">
                    <a:lumMod val="95000"/>
                  </a:schemeClr>
                </a:solidFill>
                <a:latin typeface="Garamond" panose="02020404030301010803" pitchFamily="18" charset="0"/>
              </a:rPr>
              <a:t>Proper positioning of the patient rather than manual restraint.</a:t>
            </a:r>
          </a:p>
          <a:p>
            <a:pPr marL="457200" indent="-457200" algn="l">
              <a:buFont typeface="Arial" panose="020B0604020202020204" pitchFamily="34" charset="0"/>
              <a:buChar char="•"/>
            </a:pPr>
            <a:r>
              <a:rPr lang="en-IN" sz="2800" b="0" i="0" u="none" strike="noStrike" baseline="0" dirty="0">
                <a:solidFill>
                  <a:schemeClr val="bg1">
                    <a:lumMod val="95000"/>
                  </a:schemeClr>
                </a:solidFill>
                <a:latin typeface="Garamond" panose="02020404030301010803" pitchFamily="18" charset="0"/>
              </a:rPr>
              <a:t>Use anaesthesia or tranquilization for patient restraint when </a:t>
            </a:r>
            <a:r>
              <a:rPr lang="en-GB" sz="2800" b="0" i="0" u="none" strike="noStrike" baseline="0" dirty="0">
                <a:solidFill>
                  <a:schemeClr val="bg1">
                    <a:lumMod val="95000"/>
                  </a:schemeClr>
                </a:solidFill>
                <a:latin typeface="Garamond" panose="02020404030301010803" pitchFamily="18" charset="0"/>
              </a:rPr>
              <a:t>possible.</a:t>
            </a:r>
          </a:p>
          <a:p>
            <a:pPr marL="457200" indent="-457200" algn="l">
              <a:buFont typeface="Arial" panose="020B0604020202020204" pitchFamily="34" charset="0"/>
              <a:buChar char="•"/>
            </a:pPr>
            <a:r>
              <a:rPr lang="en-IN" sz="2800" b="0" i="0" u="none" strike="noStrike" baseline="0" dirty="0">
                <a:solidFill>
                  <a:schemeClr val="bg1">
                    <a:lumMod val="95000"/>
                  </a:schemeClr>
                </a:solidFill>
                <a:latin typeface="Garamond" panose="02020404030301010803" pitchFamily="18" charset="0"/>
              </a:rPr>
              <a:t>Never permit any part of the body to be in the primary beam, whether protected by gloves or aprons or not.</a:t>
            </a:r>
          </a:p>
          <a:p>
            <a:pPr marL="457200" indent="-457200" algn="l">
              <a:buFont typeface="Arial" panose="020B0604020202020204" pitchFamily="34" charset="0"/>
              <a:buChar char="•"/>
            </a:pPr>
            <a:r>
              <a:rPr lang="en-IN" sz="2800" b="0" i="0" u="none" strike="noStrike" baseline="0" dirty="0">
                <a:solidFill>
                  <a:schemeClr val="bg1">
                    <a:lumMod val="95000"/>
                  </a:schemeClr>
                </a:solidFill>
                <a:latin typeface="Garamond" panose="02020404030301010803" pitchFamily="18" charset="0"/>
              </a:rPr>
              <a:t>Never handhold an x-ray tube, x-ray machine, or cassette.</a:t>
            </a:r>
          </a:p>
          <a:p>
            <a:pPr marL="457200" indent="-457200" algn="l">
              <a:buFont typeface="Arial" panose="020B0604020202020204" pitchFamily="34" charset="0"/>
              <a:buChar char="•"/>
            </a:pPr>
            <a:r>
              <a:rPr lang="en-IN" sz="2800" b="0" i="0" u="none" strike="noStrike" baseline="0" dirty="0">
                <a:solidFill>
                  <a:schemeClr val="bg1">
                    <a:lumMod val="95000"/>
                  </a:schemeClr>
                </a:solidFill>
                <a:latin typeface="Garamond" panose="02020404030301010803" pitchFamily="18" charset="0"/>
              </a:rPr>
              <a:t>Always wear protective aprons when assisting in positioning </a:t>
            </a:r>
            <a:r>
              <a:rPr lang="en-GB" sz="2800" b="0" i="0" u="none" strike="noStrike" baseline="0" dirty="0">
                <a:solidFill>
                  <a:schemeClr val="bg1">
                    <a:lumMod val="95000"/>
                  </a:schemeClr>
                </a:solidFill>
                <a:latin typeface="Garamond" panose="02020404030301010803" pitchFamily="18" charset="0"/>
              </a:rPr>
              <a:t>an animal</a:t>
            </a:r>
          </a:p>
        </p:txBody>
      </p:sp>
      <p:sp>
        <p:nvSpPr>
          <p:cNvPr id="4" name="Footer Placeholder 2">
            <a:extLst>
              <a:ext uri="{FF2B5EF4-FFF2-40B4-BE49-F238E27FC236}">
                <a16:creationId xmlns="" xmlns:a16="http://schemas.microsoft.com/office/drawing/2014/main" id="{0EE1E08B-39B8-47FF-A1C5-79F9D1620699}"/>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2671793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56188" y="309710"/>
            <a:ext cx="10046110" cy="5693866"/>
          </a:xfrm>
          <a:prstGeom prst="rect">
            <a:avLst/>
          </a:prstGeom>
          <a:noFill/>
        </p:spPr>
        <p:txBody>
          <a:bodyPr wrap="square" rtlCol="0">
            <a:spAutoFit/>
          </a:bodyPr>
          <a:lstStyle/>
          <a:p>
            <a:pPr algn="l"/>
            <a:r>
              <a:rPr lang="en-IN" sz="2800" b="0" i="0" u="none" strike="noStrike" baseline="0" dirty="0">
                <a:solidFill>
                  <a:schemeClr val="bg1">
                    <a:lumMod val="95000"/>
                  </a:schemeClr>
                </a:solidFill>
                <a:latin typeface="Garamond" panose="02020404030301010803" pitchFamily="18" charset="0"/>
              </a:rPr>
              <a:t>……….Basic radiation safety rules for diagnostic </a:t>
            </a:r>
            <a:r>
              <a:rPr lang="en-GB" sz="2800" b="0" i="0" u="none" strike="noStrike" baseline="0" dirty="0">
                <a:solidFill>
                  <a:schemeClr val="bg1">
                    <a:lumMod val="95000"/>
                  </a:schemeClr>
                </a:solidFill>
                <a:latin typeface="Garamond" panose="02020404030301010803" pitchFamily="18" charset="0"/>
              </a:rPr>
              <a:t>radiology:</a:t>
            </a:r>
          </a:p>
          <a:p>
            <a:pPr algn="l"/>
            <a:endParaRPr lang="en-GB" sz="2800" b="0" i="0" u="none" strike="noStrike" baseline="0" dirty="0">
              <a:solidFill>
                <a:schemeClr val="bg1">
                  <a:lumMod val="95000"/>
                </a:schemeClr>
              </a:solidFill>
              <a:latin typeface="Garamond" panose="02020404030301010803" pitchFamily="18" charset="0"/>
            </a:endParaRPr>
          </a:p>
          <a:p>
            <a:pPr marL="457200" indent="-457200" algn="l">
              <a:buFont typeface="Arial" panose="020B0604020202020204" pitchFamily="34" charset="0"/>
              <a:buChar char="•"/>
            </a:pPr>
            <a:r>
              <a:rPr lang="en-IN" sz="2800" dirty="0">
                <a:solidFill>
                  <a:schemeClr val="bg1">
                    <a:lumMod val="95000"/>
                  </a:schemeClr>
                </a:solidFill>
                <a:latin typeface="Garamond" panose="02020404030301010803" pitchFamily="18" charset="0"/>
              </a:rPr>
              <a:t>P</a:t>
            </a:r>
            <a:r>
              <a:rPr lang="en-IN" sz="2800" b="0" i="0" u="none" strike="noStrike" baseline="0" dirty="0">
                <a:solidFill>
                  <a:schemeClr val="bg1">
                    <a:lumMod val="95000"/>
                  </a:schemeClr>
                </a:solidFill>
                <a:latin typeface="Garamond" panose="02020404030301010803" pitchFamily="18" charset="0"/>
              </a:rPr>
              <a:t>rotective gloves if hands are placed near the </a:t>
            </a:r>
            <a:r>
              <a:rPr lang="en-GB" sz="2800" b="0" i="0" u="none" strike="noStrike" baseline="0" dirty="0">
                <a:solidFill>
                  <a:schemeClr val="bg1">
                    <a:lumMod val="95000"/>
                  </a:schemeClr>
                </a:solidFill>
                <a:latin typeface="Garamond" panose="02020404030301010803" pitchFamily="18" charset="0"/>
              </a:rPr>
              <a:t>primary beam.</a:t>
            </a:r>
          </a:p>
          <a:p>
            <a:pPr marL="457200" indent="-457200" algn="l">
              <a:buFont typeface="Arial" panose="020B0604020202020204" pitchFamily="34" charset="0"/>
              <a:buChar char="•"/>
            </a:pPr>
            <a:r>
              <a:rPr lang="en-IN" sz="2800" b="0" i="0" u="none" strike="noStrike" baseline="0" dirty="0">
                <a:solidFill>
                  <a:schemeClr val="bg1">
                    <a:lumMod val="95000"/>
                  </a:schemeClr>
                </a:solidFill>
                <a:latin typeface="Garamond" panose="02020404030301010803" pitchFamily="18" charset="0"/>
              </a:rPr>
              <a:t>Consider use of protective goggles if work level is heavy. (</a:t>
            </a:r>
            <a:r>
              <a:rPr lang="en-IN" sz="2800" b="0" i="1" u="none" strike="noStrike" baseline="0" dirty="0">
                <a:solidFill>
                  <a:schemeClr val="bg1">
                    <a:lumMod val="95000"/>
                  </a:schemeClr>
                </a:solidFill>
                <a:latin typeface="Garamond" panose="02020404030301010803" pitchFamily="18" charset="0"/>
              </a:rPr>
              <a:t>These glasses provide 0.25 mm Pb equivalent protection and offer protection to the lens of the eye.)</a:t>
            </a:r>
          </a:p>
          <a:p>
            <a:pPr marL="457200" indent="-457200" algn="l">
              <a:buFont typeface="Arial" panose="020B0604020202020204" pitchFamily="34" charset="0"/>
              <a:buChar char="•"/>
            </a:pPr>
            <a:r>
              <a:rPr lang="en-IN" sz="2800" b="0" i="0" u="none" strike="noStrike" baseline="0" dirty="0">
                <a:solidFill>
                  <a:schemeClr val="bg1">
                    <a:lumMod val="95000"/>
                  </a:schemeClr>
                </a:solidFill>
                <a:latin typeface="Garamond" panose="02020404030301010803" pitchFamily="18" charset="0"/>
              </a:rPr>
              <a:t>Thyroid shields. These are </a:t>
            </a:r>
            <a:r>
              <a:rPr lang="en-IN" sz="2800" dirty="0">
                <a:solidFill>
                  <a:schemeClr val="bg1">
                    <a:lumMod val="95000"/>
                  </a:schemeClr>
                </a:solidFill>
                <a:latin typeface="Garamond" panose="02020404030301010803" pitchFamily="18" charset="0"/>
              </a:rPr>
              <a:t>“</a:t>
            </a:r>
            <a:r>
              <a:rPr lang="en-IN" sz="2800" b="0" i="0" u="none" strike="noStrike" baseline="0" dirty="0">
                <a:solidFill>
                  <a:schemeClr val="bg1">
                    <a:lumMod val="95000"/>
                  </a:schemeClr>
                </a:solidFill>
                <a:latin typeface="Garamond" panose="02020404030301010803" pitchFamily="18" charset="0"/>
              </a:rPr>
              <a:t>mini-aprons” worn around the neck and to protect the thyroid </a:t>
            </a:r>
            <a:r>
              <a:rPr lang="en-GB" sz="2800" b="0" i="0" u="none" strike="noStrike" baseline="0" dirty="0">
                <a:solidFill>
                  <a:schemeClr val="bg1">
                    <a:lumMod val="95000"/>
                  </a:schemeClr>
                </a:solidFill>
                <a:latin typeface="Garamond" panose="02020404030301010803" pitchFamily="18" charset="0"/>
              </a:rPr>
              <a:t>gland.</a:t>
            </a:r>
          </a:p>
          <a:p>
            <a:pPr marL="457200" indent="-457200" algn="l">
              <a:buFont typeface="Arial" panose="020B0604020202020204" pitchFamily="34" charset="0"/>
              <a:buChar char="•"/>
            </a:pPr>
            <a:r>
              <a:rPr lang="en-IN" sz="2800" b="0" i="0" u="none" strike="noStrike" baseline="0" dirty="0">
                <a:solidFill>
                  <a:schemeClr val="bg1">
                    <a:lumMod val="95000"/>
                  </a:schemeClr>
                </a:solidFill>
                <a:latin typeface="Garamond" panose="02020404030301010803" pitchFamily="18" charset="0"/>
              </a:rPr>
              <a:t>Collimation of the x-ray machine.</a:t>
            </a:r>
          </a:p>
          <a:p>
            <a:pPr marL="457200" indent="-457200" algn="l">
              <a:buFont typeface="Arial" panose="020B0604020202020204" pitchFamily="34" charset="0"/>
              <a:buChar char="•"/>
            </a:pPr>
            <a:r>
              <a:rPr lang="en-IN" sz="2800" b="0" i="0" u="none" strike="noStrike" baseline="0" dirty="0">
                <a:solidFill>
                  <a:schemeClr val="bg1">
                    <a:lumMod val="95000"/>
                  </a:schemeClr>
                </a:solidFill>
                <a:latin typeface="Garamond" panose="02020404030301010803" pitchFamily="18" charset="0"/>
              </a:rPr>
              <a:t>Use the fastest film-screen combinations that are compatible with the production of diagnostic radiographs.</a:t>
            </a:r>
          </a:p>
          <a:p>
            <a:pPr marL="457200" indent="-457200" algn="l">
              <a:buFont typeface="Arial" panose="020B0604020202020204" pitchFamily="34" charset="0"/>
              <a:buChar char="•"/>
            </a:pPr>
            <a:r>
              <a:rPr lang="en-IN" sz="2800" b="0" i="0" u="none" strike="noStrike" baseline="0" dirty="0">
                <a:solidFill>
                  <a:schemeClr val="bg1">
                    <a:lumMod val="95000"/>
                  </a:schemeClr>
                </a:solidFill>
                <a:latin typeface="Garamond" panose="02020404030301010803" pitchFamily="18" charset="0"/>
              </a:rPr>
              <a:t>All personnel -radiation badges outside the lead </a:t>
            </a:r>
            <a:r>
              <a:rPr lang="en-GB" sz="2800" b="0" i="0" u="none" strike="noStrike" baseline="0" dirty="0">
                <a:solidFill>
                  <a:schemeClr val="bg1">
                    <a:lumMod val="95000"/>
                  </a:schemeClr>
                </a:solidFill>
                <a:latin typeface="Garamond" panose="02020404030301010803" pitchFamily="18" charset="0"/>
              </a:rPr>
              <a:t>apron.</a:t>
            </a:r>
          </a:p>
          <a:p>
            <a:pPr marL="457200" indent="-457200" algn="l">
              <a:buFont typeface="Arial" panose="020B0604020202020204" pitchFamily="34" charset="0"/>
              <a:buChar char="•"/>
            </a:pPr>
            <a:r>
              <a:rPr lang="en-IN" sz="2800" b="0" i="0" u="none" strike="noStrike" baseline="0" dirty="0">
                <a:solidFill>
                  <a:schemeClr val="bg1">
                    <a:lumMod val="95000"/>
                  </a:schemeClr>
                </a:solidFill>
                <a:latin typeface="Garamond" panose="02020404030301010803" pitchFamily="18" charset="0"/>
              </a:rPr>
              <a:t>Plan the procedure carefully, and double-check machine settings.</a:t>
            </a:r>
            <a:endParaRPr lang="en-IN" sz="4000" dirty="0">
              <a:solidFill>
                <a:schemeClr val="bg1">
                  <a:lumMod val="95000"/>
                </a:schemeClr>
              </a:solidFill>
              <a:latin typeface="Garamond" panose="02020404030301010803" pitchFamily="18" charset="0"/>
            </a:endParaRPr>
          </a:p>
        </p:txBody>
      </p:sp>
      <p:sp>
        <p:nvSpPr>
          <p:cNvPr id="4" name="Footer Placeholder 2">
            <a:extLst>
              <a:ext uri="{FF2B5EF4-FFF2-40B4-BE49-F238E27FC236}">
                <a16:creationId xmlns="" xmlns:a16="http://schemas.microsoft.com/office/drawing/2014/main" id="{AAC39F66-BCC2-4641-810C-8002771263FC}"/>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2891931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 xmlns:a16="http://schemas.microsoft.com/office/drawing/2014/main" id="{AAC39F66-BCC2-4641-810C-8002771263FC}"/>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1026" name="Picture 2" descr="IS IndoSurgicals X Ray Lead Apron 0.5 mm Lead Equivalency: Amazon.in:  Industrial &amp; Scientific">
            <a:extLst>
              <a:ext uri="{FF2B5EF4-FFF2-40B4-BE49-F238E27FC236}">
                <a16:creationId xmlns="" xmlns:a16="http://schemas.microsoft.com/office/drawing/2014/main" id="{A0304475-2CE3-40BF-BA17-2E0E4E4FEE58}"/>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4264" t="3003" r="24481"/>
          <a:stretch/>
        </p:blipFill>
        <p:spPr bwMode="auto">
          <a:xfrm>
            <a:off x="864087" y="1140651"/>
            <a:ext cx="1343892" cy="3159702"/>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X Ray Lead Gloves at Rs 300/piece | Lead Gloves | ID: 14386594748">
            <a:extLst>
              <a:ext uri="{FF2B5EF4-FFF2-40B4-BE49-F238E27FC236}">
                <a16:creationId xmlns="" xmlns:a16="http://schemas.microsoft.com/office/drawing/2014/main" id="{814B2B8B-AD06-4509-973A-D063FA8AF92D}"/>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6836" t="12037" r="15673" b="10582"/>
          <a:stretch/>
        </p:blipFill>
        <p:spPr bwMode="auto">
          <a:xfrm>
            <a:off x="2728966" y="2044554"/>
            <a:ext cx="1179096" cy="135189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IS IndoSurgicals Lead Goggles for X Ray Radiation Protection (Lead  Equivalency 0.75 mm): Amazon.in: Health &amp; Personal Care">
            <a:extLst>
              <a:ext uri="{FF2B5EF4-FFF2-40B4-BE49-F238E27FC236}">
                <a16:creationId xmlns="" xmlns:a16="http://schemas.microsoft.com/office/drawing/2014/main" id="{3B8A5358-2E97-4F09-8B3D-B3DC46A6064A}"/>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7798" t="33398" r="5657" b="25258"/>
          <a:stretch/>
        </p:blipFill>
        <p:spPr bwMode="auto">
          <a:xfrm>
            <a:off x="7469353" y="2252585"/>
            <a:ext cx="2125024" cy="1015172"/>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Kiran Medical Systems - Radiation Protection Thyroid Shield - 0.50mm Pb  Leadlite - Slimline - Satin Touch: Amazon.in: Industrial &amp; Scientific">
            <a:extLst>
              <a:ext uri="{FF2B5EF4-FFF2-40B4-BE49-F238E27FC236}">
                <a16:creationId xmlns="" xmlns:a16="http://schemas.microsoft.com/office/drawing/2014/main" id="{553B321A-B28E-4C4B-8290-05649EFEE959}"/>
              </a:ext>
            </a:extLst>
          </p:cNvPr>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8181" t="8152" r="21708" b="21818"/>
          <a:stretch/>
        </p:blipFill>
        <p:spPr bwMode="auto">
          <a:xfrm>
            <a:off x="9884015" y="1047750"/>
            <a:ext cx="1507340" cy="3159702"/>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Lead Shield - Lead Radiation Protection Shield Latest Price, Manufacturers  &amp; Suppliers">
            <a:extLst>
              <a:ext uri="{FF2B5EF4-FFF2-40B4-BE49-F238E27FC236}">
                <a16:creationId xmlns="" xmlns:a16="http://schemas.microsoft.com/office/drawing/2014/main" id="{924FAD2A-0107-4AD3-A674-1E2AA945D340}"/>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l="5707"/>
          <a:stretch>
            <a:fillRect/>
          </a:stretch>
        </p:blipFill>
        <p:spPr bwMode="auto">
          <a:xfrm>
            <a:off x="4640239" y="634151"/>
            <a:ext cx="2756848" cy="406068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201B2637-84B7-49FF-B25E-523B70732000}"/>
              </a:ext>
            </a:extLst>
          </p:cNvPr>
          <p:cNvSpPr txBox="1"/>
          <p:nvPr/>
        </p:nvSpPr>
        <p:spPr>
          <a:xfrm>
            <a:off x="789699" y="4513854"/>
            <a:ext cx="1496296" cy="369332"/>
          </a:xfrm>
          <a:prstGeom prst="rect">
            <a:avLst/>
          </a:prstGeom>
          <a:noFill/>
        </p:spPr>
        <p:txBody>
          <a:bodyPr wrap="square" rtlCol="0">
            <a:spAutoFit/>
          </a:bodyPr>
          <a:lstStyle/>
          <a:p>
            <a:pPr algn="ctr"/>
            <a:r>
              <a:rPr lang="en-IN" dirty="0">
                <a:solidFill>
                  <a:schemeClr val="bg1"/>
                </a:solidFill>
              </a:rPr>
              <a:t>Lead Apron</a:t>
            </a:r>
            <a:endParaRPr lang="en-GB" dirty="0">
              <a:solidFill>
                <a:schemeClr val="bg1"/>
              </a:solidFill>
            </a:endParaRPr>
          </a:p>
        </p:txBody>
      </p:sp>
      <p:sp>
        <p:nvSpPr>
          <p:cNvPr id="11" name="TextBox 10">
            <a:extLst>
              <a:ext uri="{FF2B5EF4-FFF2-40B4-BE49-F238E27FC236}">
                <a16:creationId xmlns="" xmlns:a16="http://schemas.microsoft.com/office/drawing/2014/main" id="{F14FC93B-FD3D-4B35-B1F6-28CB90E5AF7B}"/>
              </a:ext>
            </a:extLst>
          </p:cNvPr>
          <p:cNvSpPr txBox="1"/>
          <p:nvPr/>
        </p:nvSpPr>
        <p:spPr>
          <a:xfrm>
            <a:off x="2554601" y="3571732"/>
            <a:ext cx="1496296" cy="369332"/>
          </a:xfrm>
          <a:prstGeom prst="rect">
            <a:avLst/>
          </a:prstGeom>
          <a:noFill/>
        </p:spPr>
        <p:txBody>
          <a:bodyPr wrap="square" rtlCol="0">
            <a:spAutoFit/>
          </a:bodyPr>
          <a:lstStyle/>
          <a:p>
            <a:pPr algn="ctr"/>
            <a:r>
              <a:rPr lang="en-IN" dirty="0">
                <a:solidFill>
                  <a:schemeClr val="bg1"/>
                </a:solidFill>
              </a:rPr>
              <a:t>Lead Gloves</a:t>
            </a:r>
            <a:endParaRPr lang="en-GB" dirty="0">
              <a:solidFill>
                <a:schemeClr val="bg1"/>
              </a:solidFill>
            </a:endParaRPr>
          </a:p>
        </p:txBody>
      </p:sp>
      <p:sp>
        <p:nvSpPr>
          <p:cNvPr id="12" name="TextBox 11">
            <a:extLst>
              <a:ext uri="{FF2B5EF4-FFF2-40B4-BE49-F238E27FC236}">
                <a16:creationId xmlns="" xmlns:a16="http://schemas.microsoft.com/office/drawing/2014/main" id="{3E972A2F-62EB-4C91-B616-527010259827}"/>
              </a:ext>
            </a:extLst>
          </p:cNvPr>
          <p:cNvSpPr txBox="1"/>
          <p:nvPr/>
        </p:nvSpPr>
        <p:spPr>
          <a:xfrm>
            <a:off x="5280436" y="4764896"/>
            <a:ext cx="1496296" cy="369332"/>
          </a:xfrm>
          <a:prstGeom prst="rect">
            <a:avLst/>
          </a:prstGeom>
          <a:noFill/>
        </p:spPr>
        <p:txBody>
          <a:bodyPr wrap="square" rtlCol="0">
            <a:spAutoFit/>
          </a:bodyPr>
          <a:lstStyle/>
          <a:p>
            <a:pPr algn="ctr"/>
            <a:r>
              <a:rPr lang="en-IN" dirty="0">
                <a:solidFill>
                  <a:schemeClr val="bg1"/>
                </a:solidFill>
              </a:rPr>
              <a:t>Lead Shield</a:t>
            </a:r>
            <a:endParaRPr lang="en-GB" dirty="0">
              <a:solidFill>
                <a:schemeClr val="bg1"/>
              </a:solidFill>
            </a:endParaRPr>
          </a:p>
        </p:txBody>
      </p:sp>
      <p:sp>
        <p:nvSpPr>
          <p:cNvPr id="13" name="TextBox 12">
            <a:extLst>
              <a:ext uri="{FF2B5EF4-FFF2-40B4-BE49-F238E27FC236}">
                <a16:creationId xmlns="" xmlns:a16="http://schemas.microsoft.com/office/drawing/2014/main" id="{DBE0E6EB-8FF8-4A94-9837-72D0E0F1E197}"/>
              </a:ext>
            </a:extLst>
          </p:cNvPr>
          <p:cNvSpPr txBox="1"/>
          <p:nvPr/>
        </p:nvSpPr>
        <p:spPr>
          <a:xfrm>
            <a:off x="7574364" y="3338034"/>
            <a:ext cx="1496296" cy="369332"/>
          </a:xfrm>
          <a:prstGeom prst="rect">
            <a:avLst/>
          </a:prstGeom>
          <a:noFill/>
        </p:spPr>
        <p:txBody>
          <a:bodyPr wrap="square" rtlCol="0">
            <a:spAutoFit/>
          </a:bodyPr>
          <a:lstStyle/>
          <a:p>
            <a:pPr algn="ctr"/>
            <a:r>
              <a:rPr lang="en-IN" dirty="0">
                <a:solidFill>
                  <a:schemeClr val="bg1"/>
                </a:solidFill>
              </a:rPr>
              <a:t>Lead Goggles</a:t>
            </a:r>
            <a:endParaRPr lang="en-GB" dirty="0">
              <a:solidFill>
                <a:schemeClr val="bg1"/>
              </a:solidFill>
            </a:endParaRPr>
          </a:p>
        </p:txBody>
      </p:sp>
      <p:sp>
        <p:nvSpPr>
          <p:cNvPr id="14" name="TextBox 13">
            <a:extLst>
              <a:ext uri="{FF2B5EF4-FFF2-40B4-BE49-F238E27FC236}">
                <a16:creationId xmlns="" xmlns:a16="http://schemas.microsoft.com/office/drawing/2014/main" id="{7539C7B8-3DA0-4A4D-9F60-FF1EBDF32E57}"/>
              </a:ext>
            </a:extLst>
          </p:cNvPr>
          <p:cNvSpPr txBox="1"/>
          <p:nvPr/>
        </p:nvSpPr>
        <p:spPr>
          <a:xfrm>
            <a:off x="9473846" y="4291904"/>
            <a:ext cx="2291097" cy="369332"/>
          </a:xfrm>
          <a:prstGeom prst="rect">
            <a:avLst/>
          </a:prstGeom>
          <a:noFill/>
        </p:spPr>
        <p:txBody>
          <a:bodyPr wrap="square" rtlCol="0">
            <a:spAutoFit/>
          </a:bodyPr>
          <a:lstStyle/>
          <a:p>
            <a:pPr algn="ctr"/>
            <a:r>
              <a:rPr lang="en-IN" dirty="0">
                <a:solidFill>
                  <a:schemeClr val="bg1"/>
                </a:solidFill>
              </a:rPr>
              <a:t>Lead Thyroid collar</a:t>
            </a:r>
            <a:endParaRPr lang="en-GB" dirty="0">
              <a:solidFill>
                <a:schemeClr val="bg1"/>
              </a:solidFill>
            </a:endParaRPr>
          </a:p>
        </p:txBody>
      </p:sp>
      <p:sp>
        <p:nvSpPr>
          <p:cNvPr id="15" name="TextBox 14">
            <a:extLst>
              <a:ext uri="{FF2B5EF4-FFF2-40B4-BE49-F238E27FC236}">
                <a16:creationId xmlns="" xmlns:a16="http://schemas.microsoft.com/office/drawing/2014/main" id="{67A64156-61D2-407D-A8CE-190F0CAF4631}"/>
              </a:ext>
            </a:extLst>
          </p:cNvPr>
          <p:cNvSpPr txBox="1"/>
          <p:nvPr/>
        </p:nvSpPr>
        <p:spPr>
          <a:xfrm>
            <a:off x="3370998" y="5335332"/>
            <a:ext cx="5268036" cy="461665"/>
          </a:xfrm>
          <a:prstGeom prst="rect">
            <a:avLst/>
          </a:prstGeom>
          <a:noFill/>
        </p:spPr>
        <p:txBody>
          <a:bodyPr wrap="square" rtlCol="0">
            <a:spAutoFit/>
          </a:bodyPr>
          <a:lstStyle/>
          <a:p>
            <a:pPr algn="ctr"/>
            <a:r>
              <a:rPr lang="en-IN" sz="2400" b="1" dirty="0">
                <a:solidFill>
                  <a:schemeClr val="bg1"/>
                </a:solidFill>
              </a:rPr>
              <a:t>Radiation Protection Devices/apparel</a:t>
            </a:r>
            <a:endParaRPr lang="en-GB" sz="2400" b="1" dirty="0">
              <a:solidFill>
                <a:schemeClr val="bg1"/>
              </a:solidFill>
            </a:endParaRPr>
          </a:p>
        </p:txBody>
      </p:sp>
      <p:pic>
        <p:nvPicPr>
          <p:cNvPr id="16" name="Picture 4" descr="C:\Users\HP\Desktop\LOGOs &amp; Heads\logoVC.png"/>
          <p:cNvPicPr>
            <a:picLocks noChangeAspect="1" noChangeArrowheads="1"/>
          </p:cNvPicPr>
          <p:nvPr/>
        </p:nvPicPr>
        <p:blipFill>
          <a:blip r:embed="rId7"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27425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2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fade">
                                      <p:cBhvr>
                                        <p:cTn id="32" dur="2000"/>
                                        <p:tgtEl>
                                          <p:spTgt spid="10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fade">
                                      <p:cBhvr>
                                        <p:cTn id="42" dur="20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32"/>
                                        </p:tgtEl>
                                        <p:attrNameLst>
                                          <p:attrName>style.visibility</p:attrName>
                                        </p:attrNameLst>
                                      </p:cBhvr>
                                      <p:to>
                                        <p:strVal val="visible"/>
                                      </p:to>
                                    </p:set>
                                    <p:animEffect transition="in" filter="fade">
                                      <p:cBhvr>
                                        <p:cTn id="52" dur="2000"/>
                                        <p:tgtEl>
                                          <p:spTgt spid="10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 xmlns:a16="http://schemas.microsoft.com/office/drawing/2014/main" id="{AAC39F66-BCC2-4641-810C-8002771263FC}"/>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2050" name="Picture 2" descr="Siemens Fix X-Ray Machine, Rs 250000 /piece Chitra Sales And Services | ID:  14976075697">
            <a:extLst>
              <a:ext uri="{FF2B5EF4-FFF2-40B4-BE49-F238E27FC236}">
                <a16:creationId xmlns="" xmlns:a16="http://schemas.microsoft.com/office/drawing/2014/main" id="{4AE6DF31-5781-417A-832E-52A7C9554C29}"/>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6122" t="1309" r="14060"/>
          <a:stretch/>
        </p:blipFill>
        <p:spPr bwMode="auto">
          <a:xfrm>
            <a:off x="4042070" y="-1"/>
            <a:ext cx="4117670" cy="582054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A0619AD6-3733-4124-83B7-CB01F60ABF67}"/>
              </a:ext>
            </a:extLst>
          </p:cNvPr>
          <p:cNvSpPr txBox="1"/>
          <p:nvPr/>
        </p:nvSpPr>
        <p:spPr>
          <a:xfrm>
            <a:off x="4627407" y="5760764"/>
            <a:ext cx="2701646" cy="369332"/>
          </a:xfrm>
          <a:prstGeom prst="rect">
            <a:avLst/>
          </a:prstGeom>
          <a:noFill/>
        </p:spPr>
        <p:txBody>
          <a:bodyPr wrap="square" rtlCol="0">
            <a:spAutoFit/>
          </a:bodyPr>
          <a:lstStyle/>
          <a:p>
            <a:pPr algn="ctr"/>
            <a:r>
              <a:rPr lang="en-IN" dirty="0">
                <a:solidFill>
                  <a:schemeClr val="bg1"/>
                </a:solidFill>
              </a:rPr>
              <a:t>Fixed x-ray Machine</a:t>
            </a:r>
            <a:endParaRPr lang="en-GB" dirty="0">
              <a:solidFill>
                <a:schemeClr val="bg1"/>
              </a:solidFill>
            </a:endParaRPr>
          </a:p>
        </p:txBody>
      </p:sp>
      <p:sp>
        <p:nvSpPr>
          <p:cNvPr id="11" name="TextBox 10">
            <a:extLst>
              <a:ext uri="{FF2B5EF4-FFF2-40B4-BE49-F238E27FC236}">
                <a16:creationId xmlns="" xmlns:a16="http://schemas.microsoft.com/office/drawing/2014/main" id="{83F6EFE7-166D-4F80-B007-8184C80B4122}"/>
              </a:ext>
            </a:extLst>
          </p:cNvPr>
          <p:cNvSpPr txBox="1"/>
          <p:nvPr/>
        </p:nvSpPr>
        <p:spPr>
          <a:xfrm>
            <a:off x="581880" y="656215"/>
            <a:ext cx="2701646" cy="369332"/>
          </a:xfrm>
          <a:prstGeom prst="rect">
            <a:avLst/>
          </a:prstGeom>
          <a:noFill/>
        </p:spPr>
        <p:txBody>
          <a:bodyPr wrap="square" rtlCol="0">
            <a:spAutoFit/>
          </a:bodyPr>
          <a:lstStyle/>
          <a:p>
            <a:pPr algn="ctr"/>
            <a:r>
              <a:rPr lang="en-IN" dirty="0">
                <a:solidFill>
                  <a:schemeClr val="bg1"/>
                </a:solidFill>
              </a:rPr>
              <a:t> x-ray Tube</a:t>
            </a:r>
            <a:endParaRPr lang="en-GB" dirty="0">
              <a:solidFill>
                <a:schemeClr val="bg1"/>
              </a:solidFill>
            </a:endParaRPr>
          </a:p>
        </p:txBody>
      </p:sp>
      <p:cxnSp>
        <p:nvCxnSpPr>
          <p:cNvPr id="3" name="Straight Connector 2">
            <a:extLst>
              <a:ext uri="{FF2B5EF4-FFF2-40B4-BE49-F238E27FC236}">
                <a16:creationId xmlns="" xmlns:a16="http://schemas.microsoft.com/office/drawing/2014/main" id="{C3FBCAEE-84B4-4FC6-9E33-7665B1837F64}"/>
              </a:ext>
            </a:extLst>
          </p:cNvPr>
          <p:cNvCxnSpPr>
            <a:cxnSpLocks/>
          </p:cNvCxnSpPr>
          <p:nvPr/>
        </p:nvCxnSpPr>
        <p:spPr>
          <a:xfrm>
            <a:off x="2590800" y="854736"/>
            <a:ext cx="2867891" cy="150053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 xmlns:a16="http://schemas.microsoft.com/office/drawing/2014/main" id="{F00C27BB-D6C9-4696-86F6-33B6AE0C0DE1}"/>
              </a:ext>
            </a:extLst>
          </p:cNvPr>
          <p:cNvCxnSpPr>
            <a:cxnSpLocks/>
          </p:cNvCxnSpPr>
          <p:nvPr/>
        </p:nvCxnSpPr>
        <p:spPr>
          <a:xfrm>
            <a:off x="7190509" y="3255818"/>
            <a:ext cx="149629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 xmlns:a16="http://schemas.microsoft.com/office/drawing/2014/main" id="{AA53849A-032B-40A0-B9B4-1343B6736484}"/>
              </a:ext>
            </a:extLst>
          </p:cNvPr>
          <p:cNvSpPr txBox="1"/>
          <p:nvPr/>
        </p:nvSpPr>
        <p:spPr>
          <a:xfrm>
            <a:off x="8496288" y="3009717"/>
            <a:ext cx="1766478" cy="369332"/>
          </a:xfrm>
          <a:prstGeom prst="rect">
            <a:avLst/>
          </a:prstGeom>
          <a:noFill/>
        </p:spPr>
        <p:txBody>
          <a:bodyPr wrap="square" rtlCol="0">
            <a:spAutoFit/>
          </a:bodyPr>
          <a:lstStyle/>
          <a:p>
            <a:pPr algn="ctr"/>
            <a:r>
              <a:rPr lang="en-IN" dirty="0">
                <a:solidFill>
                  <a:schemeClr val="bg1"/>
                </a:solidFill>
              </a:rPr>
              <a:t> Control Panel</a:t>
            </a:r>
            <a:endParaRPr lang="en-GB" dirty="0">
              <a:solidFill>
                <a:schemeClr val="bg1"/>
              </a:solidFill>
            </a:endParaRPr>
          </a:p>
        </p:txBody>
      </p:sp>
      <p:sp>
        <p:nvSpPr>
          <p:cNvPr id="19" name="TextBox 18">
            <a:extLst>
              <a:ext uri="{FF2B5EF4-FFF2-40B4-BE49-F238E27FC236}">
                <a16:creationId xmlns="" xmlns:a16="http://schemas.microsoft.com/office/drawing/2014/main" id="{0F4D7236-9885-4186-B3D5-B8E0D8E2E213}"/>
              </a:ext>
            </a:extLst>
          </p:cNvPr>
          <p:cNvSpPr txBox="1"/>
          <p:nvPr/>
        </p:nvSpPr>
        <p:spPr>
          <a:xfrm>
            <a:off x="578411" y="3059668"/>
            <a:ext cx="2701646" cy="369332"/>
          </a:xfrm>
          <a:prstGeom prst="rect">
            <a:avLst/>
          </a:prstGeom>
          <a:noFill/>
        </p:spPr>
        <p:txBody>
          <a:bodyPr wrap="square" rtlCol="0">
            <a:spAutoFit/>
          </a:bodyPr>
          <a:lstStyle/>
          <a:p>
            <a:pPr algn="ctr"/>
            <a:r>
              <a:rPr lang="en-IN" dirty="0">
                <a:solidFill>
                  <a:schemeClr val="bg1"/>
                </a:solidFill>
              </a:rPr>
              <a:t> x-ray Table</a:t>
            </a:r>
            <a:endParaRPr lang="en-GB" dirty="0">
              <a:solidFill>
                <a:schemeClr val="bg1"/>
              </a:solidFill>
            </a:endParaRPr>
          </a:p>
        </p:txBody>
      </p:sp>
      <p:cxnSp>
        <p:nvCxnSpPr>
          <p:cNvPr id="20" name="Straight Connector 19">
            <a:extLst>
              <a:ext uri="{FF2B5EF4-FFF2-40B4-BE49-F238E27FC236}">
                <a16:creationId xmlns="" xmlns:a16="http://schemas.microsoft.com/office/drawing/2014/main" id="{AFD212FD-8303-47A4-B513-9B2C8C3D30C6}"/>
              </a:ext>
            </a:extLst>
          </p:cNvPr>
          <p:cNvCxnSpPr>
            <a:cxnSpLocks/>
          </p:cNvCxnSpPr>
          <p:nvPr/>
        </p:nvCxnSpPr>
        <p:spPr>
          <a:xfrm>
            <a:off x="2590800" y="3287170"/>
            <a:ext cx="2299855" cy="25543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 xmlns:a16="http://schemas.microsoft.com/office/drawing/2014/main" id="{8F66AC1F-E973-4730-B8CD-BD4EE7152B55}"/>
              </a:ext>
            </a:extLst>
          </p:cNvPr>
          <p:cNvCxnSpPr>
            <a:cxnSpLocks/>
          </p:cNvCxnSpPr>
          <p:nvPr/>
        </p:nvCxnSpPr>
        <p:spPr>
          <a:xfrm>
            <a:off x="2323855" y="1652795"/>
            <a:ext cx="3370362" cy="1248797"/>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 xmlns:a16="http://schemas.microsoft.com/office/drawing/2014/main" id="{E296EBC0-DBF8-47EC-BDF9-4E1C648AD7F1}"/>
              </a:ext>
            </a:extLst>
          </p:cNvPr>
          <p:cNvSpPr txBox="1"/>
          <p:nvPr/>
        </p:nvSpPr>
        <p:spPr>
          <a:xfrm>
            <a:off x="1136062" y="1468129"/>
            <a:ext cx="1454738" cy="369332"/>
          </a:xfrm>
          <a:prstGeom prst="rect">
            <a:avLst/>
          </a:prstGeom>
          <a:noFill/>
        </p:spPr>
        <p:txBody>
          <a:bodyPr wrap="square" rtlCol="0">
            <a:spAutoFit/>
          </a:bodyPr>
          <a:lstStyle/>
          <a:p>
            <a:pPr algn="ctr"/>
            <a:r>
              <a:rPr lang="en-IN" dirty="0">
                <a:solidFill>
                  <a:schemeClr val="bg1"/>
                </a:solidFill>
              </a:rPr>
              <a:t> Window</a:t>
            </a:r>
            <a:endParaRPr lang="en-GB" dirty="0">
              <a:solidFill>
                <a:schemeClr val="bg1"/>
              </a:solidFill>
            </a:endParaRPr>
          </a:p>
        </p:txBody>
      </p:sp>
      <p:cxnSp>
        <p:nvCxnSpPr>
          <p:cNvPr id="16" name="Straight Arrow Connector 15">
            <a:extLst>
              <a:ext uri="{FF2B5EF4-FFF2-40B4-BE49-F238E27FC236}">
                <a16:creationId xmlns="" xmlns:a16="http://schemas.microsoft.com/office/drawing/2014/main" id="{92AB9829-4C66-44B1-8CFA-E0B06C6DEED7}"/>
              </a:ext>
            </a:extLst>
          </p:cNvPr>
          <p:cNvCxnSpPr>
            <a:cxnSpLocks/>
          </p:cNvCxnSpPr>
          <p:nvPr/>
        </p:nvCxnSpPr>
        <p:spPr>
          <a:xfrm flipV="1">
            <a:off x="5694217" y="2673160"/>
            <a:ext cx="0" cy="21186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 xmlns:a16="http://schemas.microsoft.com/office/drawing/2014/main" id="{7234BBDA-012A-47E8-A0D1-E0E0E2F673EF}"/>
              </a:ext>
            </a:extLst>
          </p:cNvPr>
          <p:cNvSpPr/>
          <p:nvPr/>
        </p:nvSpPr>
        <p:spPr>
          <a:xfrm rot="520450">
            <a:off x="5361709" y="3429000"/>
            <a:ext cx="651154" cy="286785"/>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 xmlns:a16="http://schemas.microsoft.com/office/drawing/2014/main" id="{3C3BF6B9-E853-4822-8DED-1409141EFC88}"/>
              </a:ext>
            </a:extLst>
          </p:cNvPr>
          <p:cNvCxnSpPr>
            <a:cxnSpLocks/>
            <a:endCxn id="21" idx="2"/>
          </p:cNvCxnSpPr>
          <p:nvPr/>
        </p:nvCxnSpPr>
        <p:spPr>
          <a:xfrm flipH="1">
            <a:off x="5365433" y="2673160"/>
            <a:ext cx="247049" cy="850131"/>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9C18774-A812-48C7-841A-B19CF2F9CA67}"/>
              </a:ext>
            </a:extLst>
          </p:cNvPr>
          <p:cNvCxnSpPr>
            <a:cxnSpLocks/>
            <a:endCxn id="21" idx="6"/>
          </p:cNvCxnSpPr>
          <p:nvPr/>
        </p:nvCxnSpPr>
        <p:spPr>
          <a:xfrm>
            <a:off x="5782780" y="2673160"/>
            <a:ext cx="226359" cy="948335"/>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226AB896-850F-4826-A907-2550FEFCA366}"/>
              </a:ext>
            </a:extLst>
          </p:cNvPr>
          <p:cNvSpPr txBox="1"/>
          <p:nvPr/>
        </p:nvSpPr>
        <p:spPr>
          <a:xfrm>
            <a:off x="578411" y="2435927"/>
            <a:ext cx="1454738" cy="369332"/>
          </a:xfrm>
          <a:prstGeom prst="rect">
            <a:avLst/>
          </a:prstGeom>
          <a:noFill/>
        </p:spPr>
        <p:txBody>
          <a:bodyPr wrap="square" rtlCol="0">
            <a:spAutoFit/>
          </a:bodyPr>
          <a:lstStyle/>
          <a:p>
            <a:pPr algn="ctr"/>
            <a:r>
              <a:rPr lang="en-IN" dirty="0">
                <a:solidFill>
                  <a:schemeClr val="bg1"/>
                </a:solidFill>
              </a:rPr>
              <a:t>X-ray beam</a:t>
            </a:r>
            <a:endParaRPr lang="en-GB" dirty="0">
              <a:solidFill>
                <a:schemeClr val="bg1"/>
              </a:solidFill>
            </a:endParaRPr>
          </a:p>
        </p:txBody>
      </p:sp>
      <p:sp>
        <p:nvSpPr>
          <p:cNvPr id="31" name="Left Brace 30">
            <a:extLst>
              <a:ext uri="{FF2B5EF4-FFF2-40B4-BE49-F238E27FC236}">
                <a16:creationId xmlns="" xmlns:a16="http://schemas.microsoft.com/office/drawing/2014/main" id="{7C9E0FA0-A7E2-4B01-973B-2895F9CD501F}"/>
              </a:ext>
            </a:extLst>
          </p:cNvPr>
          <p:cNvSpPr/>
          <p:nvPr/>
        </p:nvSpPr>
        <p:spPr>
          <a:xfrm rot="942277">
            <a:off x="5345704" y="2675897"/>
            <a:ext cx="132829" cy="816522"/>
          </a:xfrm>
          <a:prstGeom prst="leftBrac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0" name="Straight Connector 39">
            <a:extLst>
              <a:ext uri="{FF2B5EF4-FFF2-40B4-BE49-F238E27FC236}">
                <a16:creationId xmlns="" xmlns:a16="http://schemas.microsoft.com/office/drawing/2014/main" id="{3CA54228-97BB-4A2F-B13B-B752BB3B4A65}"/>
              </a:ext>
            </a:extLst>
          </p:cNvPr>
          <p:cNvCxnSpPr>
            <a:cxnSpLocks/>
            <a:stCxn id="38" idx="3"/>
            <a:endCxn id="31" idx="1"/>
          </p:cNvCxnSpPr>
          <p:nvPr/>
        </p:nvCxnSpPr>
        <p:spPr>
          <a:xfrm>
            <a:off x="2033149" y="2620593"/>
            <a:ext cx="3315034" cy="445588"/>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22" name="Picture 4" descr="C:\Users\HP\Desktop\LOGOs &amp; Heads\logoVC.png"/>
          <p:cNvPicPr>
            <a:picLocks noChangeAspect="1" noChangeArrowheads="1"/>
          </p:cNvPicPr>
          <p:nvPr/>
        </p:nvPicPr>
        <p:blipFill>
          <a:blip r:embed="rId3"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182623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20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20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20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20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2000"/>
                                        <p:tgtEl>
                                          <p:spTgt spid="31"/>
                                        </p:tgtEl>
                                      </p:cBhvr>
                                    </p:animEffect>
                                  </p:childTnLst>
                                </p:cTn>
                              </p:par>
                              <p:par>
                                <p:cTn id="62" presetID="10"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20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P spid="19" grpId="0"/>
      <p:bldP spid="24" grpId="0"/>
      <p:bldP spid="21" grpId="0" animBg="1"/>
      <p:bldP spid="38" grpId="0"/>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 xmlns:a16="http://schemas.microsoft.com/office/drawing/2014/main" id="{AAC39F66-BCC2-4641-810C-8002771263FC}"/>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sp>
        <p:nvSpPr>
          <p:cNvPr id="22" name="TextBox 21">
            <a:extLst>
              <a:ext uri="{FF2B5EF4-FFF2-40B4-BE49-F238E27FC236}">
                <a16:creationId xmlns="" xmlns:a16="http://schemas.microsoft.com/office/drawing/2014/main" id="{2B7E6E9A-318D-404E-A68B-9AEE196A591A}"/>
              </a:ext>
            </a:extLst>
          </p:cNvPr>
          <p:cNvSpPr txBox="1"/>
          <p:nvPr/>
        </p:nvSpPr>
        <p:spPr>
          <a:xfrm>
            <a:off x="956188" y="1797342"/>
            <a:ext cx="10046110" cy="2062103"/>
          </a:xfrm>
          <a:prstGeom prst="rect">
            <a:avLst/>
          </a:prstGeom>
          <a:noFill/>
        </p:spPr>
        <p:txBody>
          <a:bodyPr wrap="square" rtlCol="0">
            <a:spAutoFit/>
          </a:bodyPr>
          <a:lstStyle/>
          <a:p>
            <a:pPr algn="ctr"/>
            <a:r>
              <a:rPr lang="en-US" sz="3600" i="0" u="none" strike="noStrike" baseline="0" dirty="0" smtClean="0">
                <a:solidFill>
                  <a:schemeClr val="bg1">
                    <a:lumMod val="95000"/>
                  </a:schemeClr>
                </a:solidFill>
                <a:latin typeface="Garamond" panose="02020404030301010803" pitchFamily="18" charset="0"/>
              </a:rPr>
              <a:t>Regulatory Requirements for Diagnostic Radiology Facilities</a:t>
            </a:r>
            <a:endParaRPr lang="en-GB" sz="3600" i="0" u="none" strike="noStrike" baseline="0" dirty="0">
              <a:solidFill>
                <a:schemeClr val="bg1">
                  <a:lumMod val="95000"/>
                </a:schemeClr>
              </a:solidFill>
              <a:latin typeface="Garamond" panose="02020404030301010803" pitchFamily="18" charset="0"/>
            </a:endParaRPr>
          </a:p>
          <a:p>
            <a:pPr algn="l"/>
            <a:endParaRPr lang="en-GB" sz="2800" b="0" i="0" u="none" strike="noStrike" baseline="0" dirty="0">
              <a:solidFill>
                <a:schemeClr val="bg1">
                  <a:lumMod val="95000"/>
                </a:schemeClr>
              </a:solidFill>
              <a:latin typeface="Garamond" panose="02020404030301010803" pitchFamily="18" charset="0"/>
            </a:endParaRPr>
          </a:p>
          <a:p>
            <a:pPr marL="457200" indent="-457200" algn="ctr"/>
            <a:r>
              <a:rPr lang="en-US" sz="2800" dirty="0" smtClean="0">
                <a:solidFill>
                  <a:schemeClr val="bg1">
                    <a:lumMod val="95000"/>
                  </a:schemeClr>
                </a:solidFill>
                <a:latin typeface="Garamond" panose="02020404030301010803" pitchFamily="18" charset="0"/>
              </a:rPr>
              <a:t>As per the </a:t>
            </a:r>
            <a:r>
              <a:rPr lang="en-US" sz="2800" i="1" dirty="0" smtClean="0">
                <a:solidFill>
                  <a:schemeClr val="bg1">
                    <a:lumMod val="95000"/>
                  </a:schemeClr>
                </a:solidFill>
                <a:latin typeface="Garamond" panose="02020404030301010803" pitchFamily="18" charset="0"/>
              </a:rPr>
              <a:t>Atomic Energy Regulatory Board of India </a:t>
            </a:r>
            <a:r>
              <a:rPr lang="en-US" sz="2800" dirty="0" smtClean="0">
                <a:solidFill>
                  <a:schemeClr val="bg1">
                    <a:lumMod val="95000"/>
                  </a:schemeClr>
                </a:solidFill>
                <a:latin typeface="Garamond" panose="02020404030301010803" pitchFamily="18" charset="0"/>
              </a:rPr>
              <a:t>(</a:t>
            </a:r>
            <a:r>
              <a:rPr lang="en-US" sz="2800" dirty="0" err="1" smtClean="0">
                <a:solidFill>
                  <a:schemeClr val="bg1">
                    <a:lumMod val="95000"/>
                  </a:schemeClr>
                </a:solidFill>
                <a:latin typeface="Garamond" panose="02020404030301010803" pitchFamily="18" charset="0"/>
              </a:rPr>
              <a:t>AERB</a:t>
            </a:r>
            <a:r>
              <a:rPr lang="en-US" sz="2800" dirty="0" smtClean="0">
                <a:solidFill>
                  <a:schemeClr val="bg1">
                    <a:lumMod val="95000"/>
                  </a:schemeClr>
                </a:solidFill>
                <a:latin typeface="Garamond" panose="02020404030301010803" pitchFamily="18" charset="0"/>
              </a:rPr>
              <a:t>)</a:t>
            </a:r>
            <a:endParaRPr lang="en-IN" sz="4000" dirty="0">
              <a:solidFill>
                <a:schemeClr val="bg1">
                  <a:lumMod val="95000"/>
                </a:schemeClr>
              </a:solidFill>
              <a:latin typeface="Garamond" panose="02020404030301010803" pitchFamily="18" charset="0"/>
            </a:endParaRPr>
          </a:p>
        </p:txBody>
      </p:sp>
      <p:pic>
        <p:nvPicPr>
          <p:cNvPr id="2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1826233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Radiation_warning_symbol.svg.png"/>
          <p:cNvPicPr>
            <a:picLocks noChangeAspect="1" noChangeArrowheads="1"/>
          </p:cNvPicPr>
          <p:nvPr/>
        </p:nvPicPr>
        <p:blipFill>
          <a:blip r:embed="rId2" cstate="print"/>
          <a:srcRect/>
          <a:stretch>
            <a:fillRect/>
          </a:stretch>
        </p:blipFill>
        <p:spPr bwMode="auto">
          <a:xfrm>
            <a:off x="6350760" y="681257"/>
            <a:ext cx="5595582" cy="5595582"/>
          </a:xfrm>
          <a:prstGeom prst="rect">
            <a:avLst/>
          </a:prstGeom>
          <a:noFill/>
        </p:spPr>
      </p:pic>
      <p:sp>
        <p:nvSpPr>
          <p:cNvPr id="4" name="Footer Placeholder 2">
            <a:extLst>
              <a:ext uri="{FF2B5EF4-FFF2-40B4-BE49-F238E27FC236}">
                <a16:creationId xmlns="" xmlns:a16="http://schemas.microsoft.com/office/drawing/2014/main" id="{AAC39F66-BCC2-4641-810C-8002771263FC}"/>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sp>
        <p:nvSpPr>
          <p:cNvPr id="22" name="TextBox 21">
            <a:extLst>
              <a:ext uri="{FF2B5EF4-FFF2-40B4-BE49-F238E27FC236}">
                <a16:creationId xmlns="" xmlns:a16="http://schemas.microsoft.com/office/drawing/2014/main" id="{2B7E6E9A-318D-404E-A68B-9AEE196A591A}"/>
              </a:ext>
            </a:extLst>
          </p:cNvPr>
          <p:cNvSpPr txBox="1"/>
          <p:nvPr/>
        </p:nvSpPr>
        <p:spPr>
          <a:xfrm>
            <a:off x="956188" y="623614"/>
            <a:ext cx="10046110" cy="3477875"/>
          </a:xfrm>
          <a:prstGeom prst="rect">
            <a:avLst/>
          </a:prstGeom>
          <a:noFill/>
        </p:spPr>
        <p:txBody>
          <a:bodyPr wrap="square" rtlCol="0">
            <a:spAutoFit/>
          </a:bodyPr>
          <a:lstStyle/>
          <a:p>
            <a:pPr algn="ctr"/>
            <a:r>
              <a:rPr lang="en-US" sz="2000" i="0" u="none" strike="noStrike" baseline="0" dirty="0" smtClean="0">
                <a:solidFill>
                  <a:schemeClr val="bg1">
                    <a:lumMod val="95000"/>
                  </a:schemeClr>
                </a:solidFill>
                <a:latin typeface="Garamond" panose="02020404030301010803" pitchFamily="18" charset="0"/>
              </a:rPr>
              <a:t>Regulatory Requirements for Diagnostic Radiology Facilities</a:t>
            </a:r>
            <a:endParaRPr lang="en-GB" sz="2000" i="0" u="none" strike="noStrike" baseline="0" dirty="0">
              <a:solidFill>
                <a:schemeClr val="bg1">
                  <a:lumMod val="95000"/>
                </a:schemeClr>
              </a:solidFill>
              <a:latin typeface="Garamond" panose="02020404030301010803" pitchFamily="18" charset="0"/>
            </a:endParaRPr>
          </a:p>
          <a:p>
            <a:pPr marL="457200" indent="-457200" algn="ctr"/>
            <a:r>
              <a:rPr lang="en-US" sz="2000" dirty="0" smtClean="0">
                <a:solidFill>
                  <a:schemeClr val="bg1">
                    <a:lumMod val="95000"/>
                  </a:schemeClr>
                </a:solidFill>
                <a:latin typeface="Garamond" panose="02020404030301010803" pitchFamily="18" charset="0"/>
              </a:rPr>
              <a:t>As per the </a:t>
            </a:r>
            <a:r>
              <a:rPr lang="en-US" sz="2000" i="1" dirty="0" smtClean="0">
                <a:solidFill>
                  <a:schemeClr val="bg1">
                    <a:lumMod val="95000"/>
                  </a:schemeClr>
                </a:solidFill>
                <a:latin typeface="Garamond" panose="02020404030301010803" pitchFamily="18" charset="0"/>
              </a:rPr>
              <a:t>Atomic Energy Regulatory Board of India </a:t>
            </a:r>
            <a:r>
              <a:rPr lang="en-US" sz="2000" dirty="0" smtClean="0">
                <a:solidFill>
                  <a:schemeClr val="bg1">
                    <a:lumMod val="95000"/>
                  </a:schemeClr>
                </a:solidFill>
                <a:latin typeface="Garamond" panose="02020404030301010803" pitchFamily="18" charset="0"/>
              </a:rPr>
              <a:t>(</a:t>
            </a:r>
            <a:r>
              <a:rPr lang="en-US" sz="2000" dirty="0" err="1" smtClean="0">
                <a:solidFill>
                  <a:schemeClr val="bg1">
                    <a:lumMod val="95000"/>
                  </a:schemeClr>
                </a:solidFill>
                <a:latin typeface="Garamond" panose="02020404030301010803" pitchFamily="18" charset="0"/>
              </a:rPr>
              <a:t>AERB</a:t>
            </a:r>
            <a:r>
              <a:rPr lang="en-US" sz="2000" dirty="0" smtClean="0">
                <a:solidFill>
                  <a:schemeClr val="bg1">
                    <a:lumMod val="95000"/>
                  </a:schemeClr>
                </a:solidFill>
                <a:latin typeface="Garamond" panose="02020404030301010803" pitchFamily="18" charset="0"/>
              </a:rPr>
              <a:t>)</a:t>
            </a:r>
          </a:p>
          <a:p>
            <a:pPr marL="457200" indent="-457200" algn="just">
              <a:buAutoNum type="arabicPeriod"/>
            </a:pPr>
            <a:r>
              <a:rPr lang="en-US" sz="2000" dirty="0" smtClean="0">
                <a:solidFill>
                  <a:schemeClr val="bg1">
                    <a:lumMod val="95000"/>
                  </a:schemeClr>
                </a:solidFill>
                <a:latin typeface="Garamond" panose="02020404030301010803" pitchFamily="18" charset="0"/>
              </a:rPr>
              <a:t>Procurement of X-ray equipment:</a:t>
            </a:r>
          </a:p>
          <a:p>
            <a:pPr marL="914400" lvl="1" indent="-457200" algn="just">
              <a:buFont typeface="+mj-lt"/>
              <a:buAutoNum type="alphaLcPeriod"/>
            </a:pPr>
            <a:r>
              <a:rPr lang="en-US" sz="2000" dirty="0" smtClean="0">
                <a:solidFill>
                  <a:srgbClr val="FFC000"/>
                </a:solidFill>
                <a:latin typeface="Garamond" panose="02020404030301010803" pitchFamily="18" charset="0"/>
              </a:rPr>
              <a:t>Permission from the Competent Authority</a:t>
            </a:r>
          </a:p>
          <a:p>
            <a:pPr marL="914400" lvl="1" indent="-457200" algn="just">
              <a:buFont typeface="+mj-lt"/>
              <a:buAutoNum type="alphaLcPeriod"/>
            </a:pPr>
            <a:r>
              <a:rPr lang="en-US" sz="2000" dirty="0" smtClean="0">
                <a:solidFill>
                  <a:srgbClr val="FFC000"/>
                </a:solidFill>
                <a:latin typeface="Garamond" panose="02020404030301010803" pitchFamily="18" charset="0"/>
              </a:rPr>
              <a:t>Procure </a:t>
            </a:r>
            <a:r>
              <a:rPr lang="en-US" sz="2000" dirty="0" err="1" smtClean="0">
                <a:solidFill>
                  <a:srgbClr val="FFC000"/>
                </a:solidFill>
                <a:latin typeface="Garamond" panose="02020404030301010803" pitchFamily="18" charset="0"/>
              </a:rPr>
              <a:t>NOC</a:t>
            </a:r>
            <a:r>
              <a:rPr lang="en-US" sz="2000" dirty="0" smtClean="0">
                <a:solidFill>
                  <a:srgbClr val="FFC000"/>
                </a:solidFill>
                <a:latin typeface="Garamond" panose="02020404030301010803" pitchFamily="18" charset="0"/>
              </a:rPr>
              <a:t> validated/ Type Approved X-</a:t>
            </a:r>
            <a:r>
              <a:rPr lang="en-US" sz="2000" dirty="0" smtClean="0">
                <a:latin typeface="Garamond" panose="02020404030301010803" pitchFamily="18" charset="0"/>
              </a:rPr>
              <a:t>ray equip</a:t>
            </a:r>
            <a:r>
              <a:rPr lang="en-US" sz="2000" dirty="0" smtClean="0">
                <a:solidFill>
                  <a:srgbClr val="FFC000"/>
                </a:solidFill>
                <a:latin typeface="Garamond" panose="02020404030301010803" pitchFamily="18" charset="0"/>
              </a:rPr>
              <a:t>ment from </a:t>
            </a:r>
            <a:r>
              <a:rPr lang="en-US" sz="2000" dirty="0" smtClean="0">
                <a:latin typeface="Garamond" panose="02020404030301010803" pitchFamily="18" charset="0"/>
              </a:rPr>
              <a:t>authorized supp</a:t>
            </a:r>
            <a:r>
              <a:rPr lang="en-US" sz="2000" dirty="0" smtClean="0">
                <a:solidFill>
                  <a:srgbClr val="FFC000"/>
                </a:solidFill>
                <a:latin typeface="Garamond" panose="02020404030301010803" pitchFamily="18" charset="0"/>
              </a:rPr>
              <a:t>liers</a:t>
            </a:r>
          </a:p>
          <a:p>
            <a:pPr marL="514350" indent="-514350" algn="just">
              <a:buFontTx/>
              <a:buAutoNum type="arabicPeriod"/>
            </a:pPr>
            <a:r>
              <a:rPr lang="en-US" sz="2000" dirty="0" smtClean="0">
                <a:solidFill>
                  <a:schemeClr val="bg1">
                    <a:lumMod val="95000"/>
                  </a:schemeClr>
                </a:solidFill>
                <a:latin typeface="Garamond" panose="02020404030301010803" pitchFamily="18" charset="0"/>
              </a:rPr>
              <a:t>Operation of X-ray </a:t>
            </a:r>
            <a:r>
              <a:rPr lang="en-US" sz="2000" dirty="0" smtClean="0">
                <a:solidFill>
                  <a:schemeClr val="bg1">
                    <a:lumMod val="95000"/>
                  </a:schemeClr>
                </a:solidFill>
                <a:latin typeface="Garamond" panose="02020404030301010803" pitchFamily="18" charset="0"/>
              </a:rPr>
              <a:t>Equipment: </a:t>
            </a:r>
            <a:r>
              <a:rPr lang="en-US" sz="2000" dirty="0" smtClean="0">
                <a:solidFill>
                  <a:srgbClr val="FFC000"/>
                </a:solidFill>
                <a:latin typeface="Garamond" panose="02020404030301010803" pitchFamily="18" charset="0"/>
              </a:rPr>
              <a:t>License  required</a:t>
            </a:r>
          </a:p>
          <a:p>
            <a:pPr marL="514350" indent="-514350" algn="just">
              <a:buAutoNum type="arabicPeriod"/>
            </a:pPr>
            <a:r>
              <a:rPr lang="en-US" sz="2000" dirty="0" smtClean="0">
                <a:solidFill>
                  <a:schemeClr val="bg1">
                    <a:lumMod val="95000"/>
                  </a:schemeClr>
                </a:solidFill>
                <a:latin typeface="Garamond" panose="02020404030301010803" pitchFamily="18" charset="0"/>
              </a:rPr>
              <a:t>Pre-requisites for obtaining License for Operation of X-ray </a:t>
            </a:r>
            <a:r>
              <a:rPr lang="en-US" sz="2000" dirty="0" smtClean="0">
                <a:solidFill>
                  <a:schemeClr val="bg1">
                    <a:lumMod val="95000"/>
                  </a:schemeClr>
                </a:solidFill>
                <a:latin typeface="Garamond" panose="02020404030301010803" pitchFamily="18" charset="0"/>
              </a:rPr>
              <a:t>Equipment</a:t>
            </a:r>
          </a:p>
          <a:p>
            <a:pPr marL="971550" lvl="1" indent="-514350" algn="just">
              <a:buFont typeface="+mj-lt"/>
              <a:buAutoNum type="alphaLcPeriod"/>
            </a:pPr>
            <a:r>
              <a:rPr lang="en-US" sz="2000" dirty="0" smtClean="0">
                <a:solidFill>
                  <a:srgbClr val="FFC000"/>
                </a:solidFill>
                <a:latin typeface="Garamond" panose="02020404030301010803" pitchFamily="18" charset="0"/>
              </a:rPr>
              <a:t>X-ray room layout  and </a:t>
            </a:r>
            <a:r>
              <a:rPr lang="en-US" sz="2000" dirty="0" smtClean="0">
                <a:solidFill>
                  <a:srgbClr val="FFC000"/>
                </a:solidFill>
                <a:latin typeface="Garamond" panose="02020404030301010803" pitchFamily="18" charset="0"/>
              </a:rPr>
              <a:t>shielding</a:t>
            </a:r>
          </a:p>
          <a:p>
            <a:pPr marL="971550" lvl="1" indent="-514350" algn="just">
              <a:buFont typeface="+mj-lt"/>
              <a:buAutoNum type="alphaLcPeriod"/>
            </a:pPr>
            <a:r>
              <a:rPr lang="en-US" sz="2000" dirty="0" smtClean="0">
                <a:solidFill>
                  <a:srgbClr val="FFC000"/>
                </a:solidFill>
                <a:latin typeface="Garamond" panose="02020404030301010803" pitchFamily="18" charset="0"/>
              </a:rPr>
              <a:t>Permanent warning symbol shall be displaye</a:t>
            </a:r>
            <a:r>
              <a:rPr lang="en-US" sz="2000" dirty="0" smtClean="0">
                <a:latin typeface="Garamond" panose="02020404030301010803" pitchFamily="18" charset="0"/>
              </a:rPr>
              <a:t>d</a:t>
            </a:r>
          </a:p>
          <a:p>
            <a:pPr marL="971550" lvl="1" indent="-514350" algn="just">
              <a:buFont typeface="+mj-lt"/>
              <a:buAutoNum type="alphaLcPeriod"/>
            </a:pPr>
            <a:r>
              <a:rPr lang="en-US" sz="2000" dirty="0" smtClean="0">
                <a:solidFill>
                  <a:srgbClr val="FFC000"/>
                </a:solidFill>
                <a:latin typeface="Garamond" panose="02020404030301010803" pitchFamily="18" charset="0"/>
              </a:rPr>
              <a:t>Instructions </a:t>
            </a:r>
            <a:r>
              <a:rPr lang="en-US" sz="2000" dirty="0" smtClean="0">
                <a:solidFill>
                  <a:srgbClr val="FFC000"/>
                </a:solidFill>
                <a:latin typeface="Garamond" panose="02020404030301010803" pitchFamily="18" charset="0"/>
              </a:rPr>
              <a:t>for pregnant/likely to be preg</a:t>
            </a:r>
            <a:r>
              <a:rPr lang="en-US" sz="2000" dirty="0" smtClean="0">
                <a:latin typeface="Garamond" panose="02020404030301010803" pitchFamily="18" charset="0"/>
              </a:rPr>
              <a:t>nant women shall be p</a:t>
            </a:r>
            <a:r>
              <a:rPr lang="en-US" sz="2000" dirty="0" smtClean="0">
                <a:solidFill>
                  <a:srgbClr val="FFC000"/>
                </a:solidFill>
                <a:latin typeface="Garamond" panose="02020404030301010803" pitchFamily="18" charset="0"/>
              </a:rPr>
              <a:t>asted on </a:t>
            </a:r>
            <a:r>
              <a:rPr lang="en-US" sz="2000" dirty="0" smtClean="0">
                <a:latin typeface="Garamond" panose="02020404030301010803" pitchFamily="18" charset="0"/>
              </a:rPr>
              <a:t>the entrance </a:t>
            </a:r>
            <a:r>
              <a:rPr lang="en-US" sz="2000" dirty="0" smtClean="0">
                <a:solidFill>
                  <a:srgbClr val="FFC000"/>
                </a:solidFill>
                <a:latin typeface="Garamond" panose="02020404030301010803" pitchFamily="18" charset="0"/>
              </a:rPr>
              <a:t>door of the X-ray installation, illustrating th</a:t>
            </a:r>
            <a:r>
              <a:rPr lang="en-US" sz="2000" dirty="0" smtClean="0">
                <a:latin typeface="Garamond" panose="02020404030301010803" pitchFamily="18" charset="0"/>
              </a:rPr>
              <a:t>at the equipment </a:t>
            </a:r>
            <a:r>
              <a:rPr lang="en-US" sz="2000" dirty="0" smtClean="0">
                <a:latin typeface="Garamond" panose="02020404030301010803" pitchFamily="18" charset="0"/>
              </a:rPr>
              <a:t>emits X-</a:t>
            </a:r>
            <a:r>
              <a:rPr lang="en-US" sz="2000" dirty="0" smtClean="0">
                <a:solidFill>
                  <a:srgbClr val="FFC000"/>
                </a:solidFill>
                <a:latin typeface="Garamond" panose="02020404030301010803" pitchFamily="18" charset="0"/>
              </a:rPr>
              <a:t>radia</a:t>
            </a:r>
            <a:r>
              <a:rPr lang="en-US" sz="2000" dirty="0" smtClean="0">
                <a:latin typeface="Garamond" panose="02020404030301010803" pitchFamily="18" charset="0"/>
              </a:rPr>
              <a:t>tion</a:t>
            </a:r>
            <a:endParaRPr lang="en-US" sz="2000" dirty="0" smtClean="0">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3"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182623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 xmlns:a16="http://schemas.microsoft.com/office/drawing/2014/main" id="{AAC39F66-BCC2-4641-810C-8002771263FC}"/>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sp>
        <p:nvSpPr>
          <p:cNvPr id="22" name="TextBox 21">
            <a:extLst>
              <a:ext uri="{FF2B5EF4-FFF2-40B4-BE49-F238E27FC236}">
                <a16:creationId xmlns="" xmlns:a16="http://schemas.microsoft.com/office/drawing/2014/main" id="{2B7E6E9A-318D-404E-A68B-9AEE196A591A}"/>
              </a:ext>
            </a:extLst>
          </p:cNvPr>
          <p:cNvSpPr txBox="1"/>
          <p:nvPr/>
        </p:nvSpPr>
        <p:spPr>
          <a:xfrm>
            <a:off x="956188" y="623614"/>
            <a:ext cx="10046110" cy="4401205"/>
          </a:xfrm>
          <a:prstGeom prst="rect">
            <a:avLst/>
          </a:prstGeom>
          <a:noFill/>
        </p:spPr>
        <p:txBody>
          <a:bodyPr wrap="square" rtlCol="0">
            <a:spAutoFit/>
          </a:bodyPr>
          <a:lstStyle/>
          <a:p>
            <a:pPr algn="ctr"/>
            <a:r>
              <a:rPr lang="en-US" sz="2000" i="0" u="none" strike="noStrike" baseline="0" dirty="0" smtClean="0">
                <a:solidFill>
                  <a:schemeClr val="bg1">
                    <a:lumMod val="95000"/>
                  </a:schemeClr>
                </a:solidFill>
                <a:latin typeface="Garamond" panose="02020404030301010803" pitchFamily="18" charset="0"/>
              </a:rPr>
              <a:t>Regulatory Requirements for Diagnostic Radiology Facilities</a:t>
            </a:r>
            <a:endParaRPr lang="en-GB" sz="2000" i="0" u="none" strike="noStrike" baseline="0" dirty="0">
              <a:solidFill>
                <a:schemeClr val="bg1">
                  <a:lumMod val="95000"/>
                </a:schemeClr>
              </a:solidFill>
              <a:latin typeface="Garamond" panose="02020404030301010803" pitchFamily="18" charset="0"/>
            </a:endParaRPr>
          </a:p>
          <a:p>
            <a:pPr marL="457200" indent="-457200" algn="ctr"/>
            <a:r>
              <a:rPr lang="en-US" sz="2000" dirty="0" smtClean="0">
                <a:solidFill>
                  <a:schemeClr val="bg1">
                    <a:lumMod val="95000"/>
                  </a:schemeClr>
                </a:solidFill>
                <a:latin typeface="Garamond" panose="02020404030301010803" pitchFamily="18" charset="0"/>
              </a:rPr>
              <a:t>As per the </a:t>
            </a:r>
            <a:r>
              <a:rPr lang="en-US" sz="2000" i="1" dirty="0" smtClean="0">
                <a:solidFill>
                  <a:schemeClr val="bg1">
                    <a:lumMod val="95000"/>
                  </a:schemeClr>
                </a:solidFill>
                <a:latin typeface="Garamond" panose="02020404030301010803" pitchFamily="18" charset="0"/>
              </a:rPr>
              <a:t>Atomic Energy Regulatory Board of India </a:t>
            </a:r>
            <a:r>
              <a:rPr lang="en-US" sz="2000" dirty="0" smtClean="0">
                <a:solidFill>
                  <a:schemeClr val="bg1">
                    <a:lumMod val="95000"/>
                  </a:schemeClr>
                </a:solidFill>
                <a:latin typeface="Garamond" panose="02020404030301010803" pitchFamily="18" charset="0"/>
              </a:rPr>
              <a:t>(</a:t>
            </a:r>
            <a:r>
              <a:rPr lang="en-US" sz="2000" dirty="0" err="1" smtClean="0">
                <a:solidFill>
                  <a:schemeClr val="bg1">
                    <a:lumMod val="95000"/>
                  </a:schemeClr>
                </a:solidFill>
                <a:latin typeface="Garamond" panose="02020404030301010803" pitchFamily="18" charset="0"/>
              </a:rPr>
              <a:t>AERB</a:t>
            </a:r>
            <a:r>
              <a:rPr lang="en-US" sz="2000" dirty="0" smtClean="0">
                <a:solidFill>
                  <a:schemeClr val="bg1">
                    <a:lumMod val="95000"/>
                  </a:schemeClr>
                </a:solidFill>
                <a:latin typeface="Garamond" panose="02020404030301010803" pitchFamily="18" charset="0"/>
              </a:rPr>
              <a:t>)</a:t>
            </a:r>
          </a:p>
          <a:p>
            <a:pPr marL="457200" indent="-457200" algn="ctr"/>
            <a:endParaRPr lang="en-US" sz="2000" dirty="0" smtClean="0">
              <a:solidFill>
                <a:schemeClr val="bg1">
                  <a:lumMod val="95000"/>
                </a:schemeClr>
              </a:solidFill>
              <a:latin typeface="Garamond" panose="02020404030301010803" pitchFamily="18" charset="0"/>
            </a:endParaRPr>
          </a:p>
          <a:p>
            <a:pPr marL="514350" indent="-514350" algn="just">
              <a:buFont typeface="+mj-lt"/>
              <a:buAutoNum type="arabicPeriod" startAt="4"/>
            </a:pPr>
            <a:r>
              <a:rPr lang="en-US" sz="2000" dirty="0" smtClean="0">
                <a:solidFill>
                  <a:schemeClr val="bg1">
                    <a:lumMod val="95000"/>
                  </a:schemeClr>
                </a:solidFill>
                <a:latin typeface="Garamond" panose="02020404030301010803" pitchFamily="18" charset="0"/>
              </a:rPr>
              <a:t>Vehicle </a:t>
            </a:r>
            <a:r>
              <a:rPr lang="en-US" sz="2000" dirty="0" smtClean="0">
                <a:solidFill>
                  <a:schemeClr val="bg1">
                    <a:lumMod val="95000"/>
                  </a:schemeClr>
                </a:solidFill>
                <a:latin typeface="Garamond" panose="02020404030301010803" pitchFamily="18" charset="0"/>
              </a:rPr>
              <a:t>Mounted X-ray Equipment</a:t>
            </a:r>
            <a:r>
              <a:rPr lang="en-US" sz="2000" dirty="0" smtClean="0">
                <a:solidFill>
                  <a:schemeClr val="bg1">
                    <a:lumMod val="95000"/>
                  </a:schemeClr>
                </a:solidFill>
                <a:latin typeface="Garamond" panose="02020404030301010803" pitchFamily="18" charset="0"/>
              </a:rPr>
              <a:t>: </a:t>
            </a:r>
            <a:r>
              <a:rPr lang="en-US" sz="2000" dirty="0" smtClean="0">
                <a:solidFill>
                  <a:srgbClr val="FFC000"/>
                </a:solidFill>
                <a:latin typeface="Garamond" panose="02020404030301010803" pitchFamily="18" charset="0"/>
              </a:rPr>
              <a:t>to be used only as designated &amp; with appropriate shielding</a:t>
            </a:r>
            <a:endParaRPr lang="en-US" sz="2000" dirty="0" smtClean="0">
              <a:solidFill>
                <a:srgbClr val="FFC000"/>
              </a:solidFill>
              <a:latin typeface="Garamond" panose="02020404030301010803" pitchFamily="18" charset="0"/>
            </a:endParaRPr>
          </a:p>
          <a:p>
            <a:pPr marL="514350" indent="-514350" algn="just">
              <a:buFont typeface="+mj-lt"/>
              <a:buAutoNum type="arabicPeriod" startAt="4"/>
            </a:pPr>
            <a:r>
              <a:rPr lang="en-US" sz="2000" dirty="0" smtClean="0">
                <a:solidFill>
                  <a:schemeClr val="bg1">
                    <a:lumMod val="95000"/>
                  </a:schemeClr>
                </a:solidFill>
                <a:latin typeface="Garamond" panose="02020404030301010803" pitchFamily="18" charset="0"/>
              </a:rPr>
              <a:t>Staffing </a:t>
            </a:r>
            <a:r>
              <a:rPr lang="en-US" sz="2000" dirty="0" smtClean="0">
                <a:solidFill>
                  <a:schemeClr val="bg1">
                    <a:lumMod val="95000"/>
                  </a:schemeClr>
                </a:solidFill>
                <a:latin typeface="Garamond" panose="02020404030301010803" pitchFamily="18" charset="0"/>
              </a:rPr>
              <a:t>Requirements: </a:t>
            </a:r>
            <a:r>
              <a:rPr lang="en-US" sz="2000" dirty="0" smtClean="0">
                <a:solidFill>
                  <a:srgbClr val="FFC000"/>
                </a:solidFill>
                <a:latin typeface="Garamond" panose="02020404030301010803" pitchFamily="18" charset="0"/>
              </a:rPr>
              <a:t>Radiation workers…… monitoring &amp; rotation</a:t>
            </a:r>
            <a:endParaRPr lang="en-US" sz="2000" dirty="0" smtClean="0">
              <a:solidFill>
                <a:srgbClr val="FFC000"/>
              </a:solidFill>
              <a:latin typeface="Garamond" panose="02020404030301010803" pitchFamily="18" charset="0"/>
            </a:endParaRPr>
          </a:p>
          <a:p>
            <a:pPr marL="514350" indent="-514350" algn="just">
              <a:buFont typeface="+mj-lt"/>
              <a:buAutoNum type="arabicPeriod" startAt="4"/>
            </a:pPr>
            <a:r>
              <a:rPr lang="en-US" sz="2000" dirty="0" smtClean="0">
                <a:solidFill>
                  <a:schemeClr val="bg1">
                    <a:lumMod val="95000"/>
                  </a:schemeClr>
                </a:solidFill>
                <a:latin typeface="Garamond" panose="02020404030301010803" pitchFamily="18" charset="0"/>
              </a:rPr>
              <a:t>Radiological Safety Officer (</a:t>
            </a:r>
            <a:r>
              <a:rPr lang="en-US" sz="2000" dirty="0" err="1" smtClean="0">
                <a:solidFill>
                  <a:schemeClr val="bg1">
                    <a:lumMod val="95000"/>
                  </a:schemeClr>
                </a:solidFill>
                <a:latin typeface="Garamond" panose="02020404030301010803" pitchFamily="18" charset="0"/>
              </a:rPr>
              <a:t>RSO</a:t>
            </a:r>
            <a:r>
              <a:rPr lang="en-US" sz="2000" dirty="0" smtClean="0">
                <a:solidFill>
                  <a:schemeClr val="bg1">
                    <a:lumMod val="95000"/>
                  </a:schemeClr>
                </a:solidFill>
                <a:latin typeface="Garamond" panose="02020404030301010803" pitchFamily="18" charset="0"/>
              </a:rPr>
              <a:t>): </a:t>
            </a:r>
            <a:r>
              <a:rPr lang="en-US" sz="2000" dirty="0" smtClean="0">
                <a:solidFill>
                  <a:srgbClr val="FFC000"/>
                </a:solidFill>
                <a:latin typeface="Garamond" panose="02020404030301010803" pitchFamily="18" charset="0"/>
              </a:rPr>
              <a:t>Approved by Competent Authority, responsible</a:t>
            </a:r>
            <a:endParaRPr lang="en-US" sz="2000" dirty="0" smtClean="0">
              <a:solidFill>
                <a:srgbClr val="FFC000"/>
              </a:solidFill>
              <a:latin typeface="Garamond" panose="02020404030301010803" pitchFamily="18" charset="0"/>
            </a:endParaRPr>
          </a:p>
          <a:p>
            <a:pPr marL="514350" indent="-514350" algn="just">
              <a:buFont typeface="+mj-lt"/>
              <a:buAutoNum type="arabicPeriod" startAt="4"/>
            </a:pPr>
            <a:r>
              <a:rPr lang="en-US" sz="2000" dirty="0" smtClean="0">
                <a:solidFill>
                  <a:schemeClr val="bg1">
                    <a:lumMod val="95000"/>
                  </a:schemeClr>
                </a:solidFill>
                <a:latin typeface="Garamond" panose="02020404030301010803" pitchFamily="18" charset="0"/>
              </a:rPr>
              <a:t>Radiation Protection Devices</a:t>
            </a:r>
          </a:p>
          <a:p>
            <a:pPr marL="514350" indent="-514350" algn="just">
              <a:buFont typeface="+mj-lt"/>
              <a:buAutoNum type="arabicPeriod" startAt="4"/>
            </a:pPr>
            <a:r>
              <a:rPr lang="en-US" sz="2000" dirty="0" smtClean="0">
                <a:solidFill>
                  <a:schemeClr val="bg1">
                    <a:lumMod val="95000"/>
                  </a:schemeClr>
                </a:solidFill>
                <a:latin typeface="Garamond" panose="02020404030301010803" pitchFamily="18" charset="0"/>
              </a:rPr>
              <a:t>Personnel Monitoring Service</a:t>
            </a:r>
          </a:p>
          <a:p>
            <a:pPr marL="514350" indent="-514350" algn="just">
              <a:buFont typeface="+mj-lt"/>
              <a:buAutoNum type="arabicPeriod" startAt="4"/>
            </a:pPr>
            <a:r>
              <a:rPr lang="en-US" sz="2000" dirty="0" smtClean="0">
                <a:solidFill>
                  <a:schemeClr val="bg1">
                    <a:lumMod val="95000"/>
                  </a:schemeClr>
                </a:solidFill>
                <a:latin typeface="Garamond" panose="02020404030301010803" pitchFamily="18" charset="0"/>
              </a:rPr>
              <a:t>Quality Assurance (QA) Requirements</a:t>
            </a:r>
          </a:p>
          <a:p>
            <a:pPr marL="514350" indent="-514350" algn="just">
              <a:buFont typeface="+mj-lt"/>
              <a:buAutoNum type="arabicPeriod" startAt="4"/>
            </a:pPr>
            <a:r>
              <a:rPr lang="en-US" sz="2000" dirty="0" smtClean="0">
                <a:solidFill>
                  <a:schemeClr val="bg1">
                    <a:lumMod val="95000"/>
                  </a:schemeClr>
                </a:solidFill>
                <a:latin typeface="Garamond" panose="02020404030301010803" pitchFamily="18" charset="0"/>
              </a:rPr>
              <a:t>Servicing</a:t>
            </a:r>
          </a:p>
          <a:p>
            <a:pPr marL="514350" indent="-514350" algn="just">
              <a:buFont typeface="+mj-lt"/>
              <a:buAutoNum type="arabicPeriod" startAt="4"/>
            </a:pPr>
            <a:r>
              <a:rPr lang="en-US" sz="2000" dirty="0" smtClean="0">
                <a:solidFill>
                  <a:schemeClr val="bg1">
                    <a:lumMod val="95000"/>
                  </a:schemeClr>
                </a:solidFill>
                <a:latin typeface="Garamond" panose="02020404030301010803" pitchFamily="18" charset="0"/>
              </a:rPr>
              <a:t>Periodic Safety Reports</a:t>
            </a:r>
          </a:p>
          <a:p>
            <a:pPr marL="514350" indent="-514350" algn="just">
              <a:buFont typeface="+mj-lt"/>
              <a:buAutoNum type="arabicPeriod" startAt="4"/>
            </a:pPr>
            <a:r>
              <a:rPr lang="en-US" sz="2000" dirty="0" smtClean="0">
                <a:solidFill>
                  <a:schemeClr val="bg1">
                    <a:lumMod val="95000"/>
                  </a:schemeClr>
                </a:solidFill>
                <a:latin typeface="Garamond" panose="02020404030301010803" pitchFamily="18" charset="0"/>
              </a:rPr>
              <a:t>Renewal of License</a:t>
            </a:r>
          </a:p>
          <a:p>
            <a:pPr marL="514350" indent="-514350" algn="just">
              <a:buFont typeface="+mj-lt"/>
              <a:buAutoNum type="arabicPeriod" startAt="4"/>
            </a:pPr>
            <a:r>
              <a:rPr lang="en-US" sz="2000" dirty="0" smtClean="0">
                <a:solidFill>
                  <a:schemeClr val="bg1">
                    <a:lumMod val="95000"/>
                  </a:schemeClr>
                </a:solidFill>
                <a:latin typeface="Garamond" panose="02020404030301010803" pitchFamily="18" charset="0"/>
              </a:rPr>
              <a:t>Decommissioning of X-ray </a:t>
            </a:r>
            <a:r>
              <a:rPr lang="en-US" sz="2000" dirty="0" smtClean="0">
                <a:solidFill>
                  <a:schemeClr val="bg1">
                    <a:lumMod val="95000"/>
                  </a:schemeClr>
                </a:solidFill>
                <a:latin typeface="Garamond" panose="02020404030301010803" pitchFamily="18" charset="0"/>
              </a:rPr>
              <a:t>Equipment: </a:t>
            </a:r>
            <a:r>
              <a:rPr lang="en-US" sz="2000" dirty="0" smtClean="0">
                <a:solidFill>
                  <a:srgbClr val="FFC000"/>
                </a:solidFill>
                <a:latin typeface="Garamond" panose="02020404030301010803" pitchFamily="18" charset="0"/>
              </a:rPr>
              <a:t>to be carried out only by authorised agencies by prior permission of the Competent Authority, </a:t>
            </a:r>
            <a:r>
              <a:rPr lang="en-US" sz="2000" dirty="0" smtClean="0">
                <a:solidFill>
                  <a:srgbClr val="FFC000"/>
                </a:solidFill>
                <a:latin typeface="Garamond" panose="02020404030301010803" pitchFamily="18" charset="0"/>
              </a:rPr>
              <a:t>responsible</a:t>
            </a:r>
            <a:endParaRPr lang="en-IN" sz="2000" dirty="0">
              <a:solidFill>
                <a:schemeClr val="bg1">
                  <a:lumMod val="95000"/>
                </a:schemeClr>
              </a:solidFill>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1826233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 xmlns:a16="http://schemas.microsoft.com/office/drawing/2014/main" id="{AAC39F66-BCC2-4641-810C-8002771263FC}"/>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sp>
        <p:nvSpPr>
          <p:cNvPr id="22" name="TextBox 21">
            <a:extLst>
              <a:ext uri="{FF2B5EF4-FFF2-40B4-BE49-F238E27FC236}">
                <a16:creationId xmlns="" xmlns:a16="http://schemas.microsoft.com/office/drawing/2014/main" id="{2B7E6E9A-318D-404E-A68B-9AEE196A591A}"/>
              </a:ext>
            </a:extLst>
          </p:cNvPr>
          <p:cNvSpPr txBox="1"/>
          <p:nvPr/>
        </p:nvSpPr>
        <p:spPr>
          <a:xfrm>
            <a:off x="956188" y="623614"/>
            <a:ext cx="10046110" cy="2062103"/>
          </a:xfrm>
          <a:prstGeom prst="rect">
            <a:avLst/>
          </a:prstGeom>
          <a:noFill/>
        </p:spPr>
        <p:txBody>
          <a:bodyPr wrap="square" rtlCol="0">
            <a:spAutoFit/>
          </a:bodyPr>
          <a:lstStyle/>
          <a:p>
            <a:pPr algn="ctr"/>
            <a:r>
              <a:rPr lang="en-US" sz="3200" i="0" u="none" strike="noStrike" baseline="0" dirty="0" smtClean="0">
                <a:solidFill>
                  <a:schemeClr val="bg1">
                    <a:lumMod val="95000"/>
                  </a:schemeClr>
                </a:solidFill>
                <a:latin typeface="Garamond" panose="02020404030301010803" pitchFamily="18" charset="0"/>
              </a:rPr>
              <a:t>Regulatory Requirements for Diagnostic Radiology Facilities</a:t>
            </a:r>
            <a:endParaRPr lang="en-GB" sz="3200" i="0" u="none" strike="noStrike" baseline="0" dirty="0">
              <a:solidFill>
                <a:schemeClr val="bg1">
                  <a:lumMod val="95000"/>
                </a:schemeClr>
              </a:solidFill>
              <a:latin typeface="Garamond" panose="02020404030301010803" pitchFamily="18" charset="0"/>
            </a:endParaRPr>
          </a:p>
          <a:p>
            <a:pPr marL="457200" indent="-457200" algn="ctr"/>
            <a:r>
              <a:rPr lang="en-US" sz="3200" dirty="0" smtClean="0">
                <a:solidFill>
                  <a:schemeClr val="bg1">
                    <a:lumMod val="95000"/>
                  </a:schemeClr>
                </a:solidFill>
                <a:latin typeface="Garamond" panose="02020404030301010803" pitchFamily="18" charset="0"/>
              </a:rPr>
              <a:t>Link for the </a:t>
            </a:r>
            <a:r>
              <a:rPr lang="en-US" sz="3200" i="1" dirty="0" smtClean="0">
                <a:solidFill>
                  <a:schemeClr val="bg1">
                    <a:lumMod val="95000"/>
                  </a:schemeClr>
                </a:solidFill>
                <a:latin typeface="Garamond" panose="02020404030301010803" pitchFamily="18" charset="0"/>
              </a:rPr>
              <a:t>Atomic Energy Regulatory Board of India </a:t>
            </a:r>
            <a:r>
              <a:rPr lang="en-US" sz="3200" dirty="0" smtClean="0">
                <a:solidFill>
                  <a:schemeClr val="bg1">
                    <a:lumMod val="95000"/>
                  </a:schemeClr>
                </a:solidFill>
                <a:latin typeface="Garamond" panose="02020404030301010803" pitchFamily="18" charset="0"/>
              </a:rPr>
              <a:t>(</a:t>
            </a:r>
            <a:r>
              <a:rPr lang="en-US" sz="3200" dirty="0" err="1" smtClean="0">
                <a:solidFill>
                  <a:schemeClr val="bg1">
                    <a:lumMod val="95000"/>
                  </a:schemeClr>
                </a:solidFill>
                <a:latin typeface="Garamond" panose="02020404030301010803" pitchFamily="18" charset="0"/>
              </a:rPr>
              <a:t>AERB</a:t>
            </a:r>
            <a:r>
              <a:rPr lang="en-US" sz="3200" dirty="0" smtClean="0">
                <a:solidFill>
                  <a:schemeClr val="bg1">
                    <a:lumMod val="95000"/>
                  </a:schemeClr>
                </a:solidFill>
                <a:latin typeface="Garamond" panose="02020404030301010803" pitchFamily="18" charset="0"/>
              </a:rPr>
              <a:t>)</a:t>
            </a:r>
          </a:p>
          <a:p>
            <a:pPr marL="457200" indent="-457200" algn="ctr"/>
            <a:r>
              <a:rPr lang="en-US" sz="3200" dirty="0" smtClean="0">
                <a:solidFill>
                  <a:srgbClr val="FFC000"/>
                </a:solidFill>
                <a:latin typeface="Garamond" panose="02020404030301010803" pitchFamily="18" charset="0"/>
              </a:rPr>
              <a:t>https</a:t>
            </a:r>
            <a:r>
              <a:rPr lang="en-US" sz="3200" dirty="0" smtClean="0">
                <a:solidFill>
                  <a:srgbClr val="FFC000"/>
                </a:solidFill>
                <a:latin typeface="Garamond" panose="02020404030301010803" pitchFamily="18" charset="0"/>
              </a:rPr>
              <a:t>://</a:t>
            </a:r>
            <a:r>
              <a:rPr lang="en-US" sz="3200" dirty="0" err="1" smtClean="0">
                <a:solidFill>
                  <a:srgbClr val="FFC000"/>
                </a:solidFill>
                <a:latin typeface="Garamond" panose="02020404030301010803" pitchFamily="18" charset="0"/>
              </a:rPr>
              <a:t>aerb.gov.in</a:t>
            </a:r>
            <a:r>
              <a:rPr lang="en-US" sz="3200" dirty="0" smtClean="0">
                <a:solidFill>
                  <a:srgbClr val="FFC000"/>
                </a:solidFill>
                <a:latin typeface="Garamond" panose="02020404030301010803" pitchFamily="18" charset="0"/>
              </a:rPr>
              <a:t>/</a:t>
            </a:r>
          </a:p>
          <a:p>
            <a:pPr marL="457200" indent="-457200" algn="ctr"/>
            <a:endParaRPr lang="en-US" sz="3200" dirty="0" smtClean="0">
              <a:solidFill>
                <a:schemeClr val="bg1">
                  <a:lumMod val="95000"/>
                </a:schemeClr>
              </a:solidFill>
              <a:latin typeface="Garamond" panose="02020404030301010803" pitchFamily="18" charset="0"/>
            </a:endParaRPr>
          </a:p>
        </p:txBody>
      </p:sp>
      <p:pic>
        <p:nvPicPr>
          <p:cNvPr id="2050" name="Picture 2" descr="C:\Users\HP\Desktop\Atomic_Energy_Regulatory_Board_LOGO.svg.png"/>
          <p:cNvPicPr>
            <a:picLocks noChangeAspect="1" noChangeArrowheads="1"/>
          </p:cNvPicPr>
          <p:nvPr/>
        </p:nvPicPr>
        <p:blipFill>
          <a:blip r:embed="rId2" cstate="print"/>
          <a:srcRect/>
          <a:stretch>
            <a:fillRect/>
          </a:stretch>
        </p:blipFill>
        <p:spPr bwMode="auto">
          <a:xfrm>
            <a:off x="4366142" y="2347456"/>
            <a:ext cx="3411939" cy="3411939"/>
          </a:xfrm>
          <a:prstGeom prst="rect">
            <a:avLst/>
          </a:prstGeom>
          <a:noFill/>
        </p:spPr>
      </p:pic>
      <p:pic>
        <p:nvPicPr>
          <p:cNvPr id="2052" name="Picture 4" descr="C:\Users\HP\Desktop\LOGOs &amp; Heads\logoVC.png"/>
          <p:cNvPicPr>
            <a:picLocks noChangeAspect="1" noChangeArrowheads="1"/>
          </p:cNvPicPr>
          <p:nvPr/>
        </p:nvPicPr>
        <p:blipFill>
          <a:blip r:embed="rId3"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1826233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5743844B-6338-4056-BE97-93712CFA9583}"/>
              </a:ext>
            </a:extLst>
          </p:cNvPr>
          <p:cNvSpPr>
            <a:spLocks noGrp="1"/>
          </p:cNvSpPr>
          <p:nvPr>
            <p:ph type="ftr" sz="quarter" idx="11"/>
          </p:nvPr>
        </p:nvSpPr>
        <p:spPr>
          <a:xfrm>
            <a:off x="2483893" y="6356350"/>
            <a:ext cx="7888406" cy="365125"/>
          </a:xfrm>
        </p:spPr>
        <p:txBody>
          <a:bodyPr/>
          <a:lstStyle/>
          <a:p>
            <a:r>
              <a:rPr lang="en-IN" sz="1400" dirty="0">
                <a:latin typeface="Garamond" pitchFamily="18" charset="0"/>
              </a:rPr>
              <a:t>College of Veterinary Science and Animal Husbandry, DUVASU, Mathura-281001 (UP)</a:t>
            </a:r>
            <a:endParaRPr lang="en-GB" sz="1400" dirty="0">
              <a:latin typeface="Garamond" pitchFamily="18" charset="0"/>
            </a:endParaRPr>
          </a:p>
        </p:txBody>
      </p:sp>
      <p:pic>
        <p:nvPicPr>
          <p:cNvPr id="1026" name="Picture 2">
            <a:extLst>
              <a:ext uri="{FF2B5EF4-FFF2-40B4-BE49-F238E27FC236}">
                <a16:creationId xmlns="" xmlns:a16="http://schemas.microsoft.com/office/drawing/2014/main" id="{535AA82A-5E44-4342-9D8B-8C392C65CCF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09750" y="633413"/>
            <a:ext cx="8572500" cy="5591175"/>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4" descr="C:\Users\HP\Desktop\LOGOs &amp; Heads\logoVC.png"/>
          <p:cNvPicPr>
            <a:picLocks noChangeAspect="1" noChangeArrowheads="1"/>
          </p:cNvPicPr>
          <p:nvPr/>
        </p:nvPicPr>
        <p:blipFill>
          <a:blip r:embed="rId3"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3875687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5743844B-6338-4056-BE97-93712CFA9583}"/>
              </a:ext>
            </a:extLst>
          </p:cNvPr>
          <p:cNvSpPr>
            <a:spLocks noGrp="1"/>
          </p:cNvSpPr>
          <p:nvPr>
            <p:ph type="ftr" sz="quarter" idx="11"/>
          </p:nvPr>
        </p:nvSpPr>
        <p:spPr>
          <a:xfrm>
            <a:off x="2483893" y="6356350"/>
            <a:ext cx="7888406" cy="365125"/>
          </a:xfrm>
        </p:spPr>
        <p:txBody>
          <a:bodyPr/>
          <a:lstStyle/>
          <a:p>
            <a:r>
              <a:rPr lang="en-IN" sz="1400" dirty="0">
                <a:latin typeface="Garamond" pitchFamily="18" charset="0"/>
              </a:rPr>
              <a:t>College of Veterinary Science and Animal Husbandry, DUVASU, Mathura-281001 (UP)</a:t>
            </a:r>
            <a:endParaRPr lang="en-GB" sz="1400" dirty="0">
              <a:latin typeface="Garamond" pitchFamily="18" charset="0"/>
            </a:endParaRPr>
          </a:p>
        </p:txBody>
      </p:sp>
      <p:pic>
        <p:nvPicPr>
          <p:cNvPr id="4"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pic>
        <p:nvPicPr>
          <p:cNvPr id="3074" name="Picture 2" descr="C:\Users\HP\Desktop\fukusima-accident.jpg"/>
          <p:cNvPicPr>
            <a:picLocks noChangeAspect="1" noChangeArrowheads="1"/>
          </p:cNvPicPr>
          <p:nvPr/>
        </p:nvPicPr>
        <p:blipFill>
          <a:blip r:embed="rId3" cstate="print"/>
          <a:srcRect/>
          <a:stretch>
            <a:fillRect/>
          </a:stretch>
        </p:blipFill>
        <p:spPr bwMode="auto">
          <a:xfrm>
            <a:off x="1035169" y="177967"/>
            <a:ext cx="10024067" cy="6680033"/>
          </a:xfrm>
          <a:prstGeom prst="rect">
            <a:avLst/>
          </a:prstGeom>
          <a:noFill/>
        </p:spPr>
      </p:pic>
    </p:spTree>
    <p:extLst>
      <p:ext uri="{BB962C8B-B14F-4D97-AF65-F5344CB8AC3E}">
        <p14:creationId xmlns="" xmlns:p14="http://schemas.microsoft.com/office/powerpoint/2010/main" val="3875687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1" y="1297852"/>
            <a:ext cx="10046110" cy="2246769"/>
          </a:xfrm>
          <a:prstGeom prst="rect">
            <a:avLst/>
          </a:prstGeom>
          <a:noFill/>
        </p:spPr>
        <p:txBody>
          <a:bodyPr wrap="square" rtlCol="0">
            <a:spAutoFit/>
          </a:bodyPr>
          <a:lstStyle/>
          <a:p>
            <a:pPr marL="342900" indent="-342900">
              <a:buFont typeface="Arial" panose="020B0604020202020204" pitchFamily="34" charset="0"/>
              <a:buChar char="•"/>
            </a:pPr>
            <a:r>
              <a:rPr lang="en-IN"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HAZARDS</a:t>
            </a:r>
          </a:p>
          <a:p>
            <a:pPr marL="800100" lvl="1" indent="-342900">
              <a:buFont typeface="Arial" panose="020B0604020202020204" pitchFamily="34" charset="0"/>
              <a:buChar char="•"/>
            </a:pPr>
            <a:r>
              <a:rPr lang="en-IN"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Radiation burns.</a:t>
            </a:r>
          </a:p>
          <a:p>
            <a:pPr marL="800100" lvl="1" indent="-342900">
              <a:buFont typeface="Arial" panose="020B0604020202020204" pitchFamily="34" charset="0"/>
              <a:buChar char="•"/>
            </a:pPr>
            <a:r>
              <a:rPr lang="en-IN"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Cancer.</a:t>
            </a:r>
          </a:p>
          <a:p>
            <a:pPr marL="800100" lvl="1" indent="-342900">
              <a:buFont typeface="Arial" panose="020B0604020202020204" pitchFamily="34" charset="0"/>
              <a:buChar char="•"/>
            </a:pPr>
            <a:r>
              <a:rPr lang="en-IN"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Leukaemia.</a:t>
            </a:r>
          </a:p>
          <a:p>
            <a:pPr marL="800100" lvl="1" indent="-342900">
              <a:buFont typeface="Arial" panose="020B0604020202020204" pitchFamily="34" charset="0"/>
              <a:buChar char="•"/>
            </a:pPr>
            <a:r>
              <a:rPr lang="en-IN"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Mutations </a:t>
            </a:r>
          </a:p>
        </p:txBody>
      </p:sp>
      <p:sp>
        <p:nvSpPr>
          <p:cNvPr id="4" name="Footer Placeholder 2">
            <a:extLst>
              <a:ext uri="{FF2B5EF4-FFF2-40B4-BE49-F238E27FC236}">
                <a16:creationId xmlns="" xmlns:a16="http://schemas.microsoft.com/office/drawing/2014/main" id="{C2C07E91-8D4A-4EA5-B702-8F81D9C4B9EA}"/>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939209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194BAA6-2450-41FA-9CC0-3294FEBA531B}"/>
              </a:ext>
            </a:extLst>
          </p:cNvPr>
          <p:cNvPicPr>
            <a:picLocks noChangeAspect="1"/>
          </p:cNvPicPr>
          <p:nvPr/>
        </p:nvPicPr>
        <p:blipFill>
          <a:blip r:embed="rId2" cstate="print"/>
          <a:stretch>
            <a:fillRect/>
          </a:stretch>
        </p:blipFill>
        <p:spPr>
          <a:xfrm>
            <a:off x="7764886" y="213301"/>
            <a:ext cx="4279817" cy="6448755"/>
          </a:xfrm>
          <a:prstGeom prst="rect">
            <a:avLst/>
          </a:prstGeom>
        </p:spPr>
      </p:pic>
      <p:sp>
        <p:nvSpPr>
          <p:cNvPr id="2" name="TextBox 1">
            <a:extLst>
              <a:ext uri="{FF2B5EF4-FFF2-40B4-BE49-F238E27FC236}">
                <a16:creationId xmlns="" xmlns:a16="http://schemas.microsoft.com/office/drawing/2014/main" id="{2B7E6E9A-318D-404E-A68B-9AEE196A591A}"/>
              </a:ext>
            </a:extLst>
          </p:cNvPr>
          <p:cNvSpPr txBox="1"/>
          <p:nvPr/>
        </p:nvSpPr>
        <p:spPr>
          <a:xfrm>
            <a:off x="926691" y="1297852"/>
            <a:ext cx="6649766" cy="3970318"/>
          </a:xfrm>
          <a:prstGeom prst="rect">
            <a:avLst/>
          </a:prstGeom>
          <a:noFill/>
        </p:spPr>
        <p:txBody>
          <a:bodyPr wrap="square" rtlCol="0">
            <a:spAutoFit/>
          </a:bodyPr>
          <a:lstStyle/>
          <a:p>
            <a:pPr marL="342900" indent="-342900">
              <a:buFont typeface="Arial" panose="020B0604020202020204" pitchFamily="34" charset="0"/>
              <a:buChar char="•"/>
            </a:pPr>
            <a:r>
              <a:rPr lang="en-IN"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EFFECTS OF RADIATION</a:t>
            </a:r>
          </a:p>
          <a:p>
            <a:pPr marL="800100" lvl="1" indent="-342900">
              <a:buFont typeface="Arial" panose="020B0604020202020204" pitchFamily="34" charset="0"/>
              <a:buChar char="•"/>
            </a:pPr>
            <a:r>
              <a:rPr lang="en-IN"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The ultimate unit of a living system is a cell.</a:t>
            </a:r>
          </a:p>
          <a:p>
            <a:pPr marL="800100" lvl="1" indent="-342900">
              <a:buFont typeface="Arial" panose="020B0604020202020204" pitchFamily="34" charset="0"/>
              <a:buChar char="•"/>
            </a:pPr>
            <a:r>
              <a:rPr lang="en-IN"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The cell organelles depend on the messages from the nucleus i.e. the DNA arranged in the chromosomes.</a:t>
            </a:r>
          </a:p>
          <a:p>
            <a:pPr marL="800100" lvl="1" indent="-342900">
              <a:buFont typeface="Arial" panose="020B0604020202020204" pitchFamily="34" charset="0"/>
              <a:buChar char="•"/>
            </a:pPr>
            <a:r>
              <a:rPr lang="en-IN"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The radiation falling on the cells cause ionisation.</a:t>
            </a:r>
          </a:p>
          <a:p>
            <a:pPr marL="800100" lvl="1" indent="-342900">
              <a:buFont typeface="Arial" panose="020B0604020202020204" pitchFamily="34" charset="0"/>
              <a:buChar char="•"/>
            </a:pPr>
            <a:r>
              <a:rPr lang="en-IN"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p>
        </p:txBody>
      </p:sp>
      <p:sp>
        <p:nvSpPr>
          <p:cNvPr id="5" name="Footer Placeholder 2">
            <a:extLst>
              <a:ext uri="{FF2B5EF4-FFF2-40B4-BE49-F238E27FC236}">
                <a16:creationId xmlns="" xmlns:a16="http://schemas.microsoft.com/office/drawing/2014/main" id="{48855DAC-053B-472B-B095-9D39DFBADC41}"/>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7" name="Picture 4" descr="C:\Users\HP\Desktop\LOGOs &amp; Heads\logoVC.png"/>
          <p:cNvPicPr>
            <a:picLocks noChangeAspect="1" noChangeArrowheads="1"/>
          </p:cNvPicPr>
          <p:nvPr/>
        </p:nvPicPr>
        <p:blipFill>
          <a:blip r:embed="rId3"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827146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0" y="1297852"/>
            <a:ext cx="10408967" cy="5693866"/>
          </a:xfrm>
          <a:prstGeom prst="rect">
            <a:avLst/>
          </a:prstGeom>
          <a:noFill/>
        </p:spPr>
        <p:txBody>
          <a:bodyPr wrap="square" rtlCol="0">
            <a:spAutoFit/>
          </a:bodyPr>
          <a:lstStyle/>
          <a:p>
            <a:pPr marL="342900" indent="-342900">
              <a:buFont typeface="Arial" panose="020B0604020202020204" pitchFamily="34" charset="0"/>
              <a:buChar char="•"/>
            </a:pPr>
            <a:r>
              <a:rPr lang="en-IN"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THE DIRECT EFFECTS OF RADIATION</a:t>
            </a:r>
          </a:p>
          <a:p>
            <a:pPr marL="914400" lvl="1" indent="-457200">
              <a:buFont typeface="Arial" panose="020B0604020202020204" pitchFamily="34" charset="0"/>
              <a:buChar char="•"/>
            </a:pPr>
            <a:r>
              <a:rPr lang="en-GB"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If an x-ray interacts with the DNA molecule, this is considered a direct effect. </a:t>
            </a:r>
          </a:p>
          <a:p>
            <a:pPr marL="914400" lvl="1" indent="-457200">
              <a:buFont typeface="Arial" panose="020B0604020202020204" pitchFamily="34" charset="0"/>
              <a:buChar char="•"/>
            </a:pPr>
            <a:r>
              <a:rPr lang="en-IN"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Ionizing radiation can disrupt chemical bonds of DNA by breaking the bonds.</a:t>
            </a:r>
            <a:r>
              <a:rPr lang="en-IN" sz="1800" b="1" i="0" u="none" strike="noStrike" baseline="0" dirty="0">
                <a:solidFill>
                  <a:srgbClr val="000000"/>
                </a:solidFill>
                <a:effectLst>
                  <a:outerShdw blurRad="38100" dist="38100" dir="2700000" algn="tl">
                    <a:srgbClr val="000000">
                      <a:alpha val="43137"/>
                    </a:srgbClr>
                  </a:outerShdw>
                </a:effectLst>
                <a:latin typeface="Arial" panose="020B0604020202020204" pitchFamily="34" charset="0"/>
              </a:rPr>
              <a:t> </a:t>
            </a:r>
          </a:p>
          <a:p>
            <a:pPr marL="914400" lvl="1" indent="-457200">
              <a:buFont typeface="Arial" panose="020B0604020202020204" pitchFamily="34" charset="0"/>
              <a:buChar char="•"/>
            </a:pPr>
            <a:r>
              <a:rPr lang="en-IN"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A disruption or break and can occur directly in the molecular structure, such as the bond between base-pairs.</a:t>
            </a:r>
            <a:endParaRPr lang="en-GB"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marL="800100" lvl="1" indent="-342900">
              <a:buFont typeface="Arial" panose="020B0604020202020204" pitchFamily="34" charset="0"/>
              <a:buChar char="•"/>
            </a:pPr>
            <a:r>
              <a:rPr lang="en-GB"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Other molecules that contribute to cell function, such as RNA, proteins, and enzymes, may also be affected by the direct effect. </a:t>
            </a:r>
          </a:p>
          <a:p>
            <a:pPr marL="800100" lvl="1" indent="-342900">
              <a:buFont typeface="Arial" panose="020B0604020202020204" pitchFamily="34" charset="0"/>
              <a:buChar char="•"/>
            </a:pPr>
            <a:r>
              <a:rPr lang="en-IN"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This damage could be properly repaired by cellular mechanisms, improperly repaired causing a genetic mutation, or it could result in the death of the cell.</a:t>
            </a:r>
          </a:p>
          <a:p>
            <a:pPr marL="800100" lvl="1" indent="-342900">
              <a:buFont typeface="Arial" panose="020B0604020202020204" pitchFamily="34" charset="0"/>
              <a:buChar char="•"/>
            </a:pPr>
            <a:endParaRPr lang="en-IN"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2">
            <a:extLst>
              <a:ext uri="{FF2B5EF4-FFF2-40B4-BE49-F238E27FC236}">
                <a16:creationId xmlns="" xmlns:a16="http://schemas.microsoft.com/office/drawing/2014/main" id="{97826BC5-D3B1-4810-8458-912E81FA2F11}"/>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302302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7E6E9A-318D-404E-A68B-9AEE196A591A}"/>
              </a:ext>
            </a:extLst>
          </p:cNvPr>
          <p:cNvSpPr txBox="1"/>
          <p:nvPr/>
        </p:nvSpPr>
        <p:spPr>
          <a:xfrm>
            <a:off x="926690" y="1297852"/>
            <a:ext cx="10408967" cy="4678204"/>
          </a:xfrm>
          <a:prstGeom prst="rect">
            <a:avLst/>
          </a:prstGeom>
          <a:noFill/>
        </p:spPr>
        <p:txBody>
          <a:bodyPr wrap="square" rtlCol="0">
            <a:spAutoFit/>
          </a:bodyPr>
          <a:lstStyle/>
          <a:p>
            <a:pPr marL="342900" indent="-342900">
              <a:buFont typeface="Arial" panose="020B0604020202020204" pitchFamily="34" charset="0"/>
              <a:buChar char="•"/>
            </a:pPr>
            <a:r>
              <a:rPr lang="en-IN" sz="2800" dirty="0">
                <a:solidFill>
                  <a:schemeClr val="bg1">
                    <a:lumMod val="95000"/>
                  </a:schemeClr>
                </a:solidFill>
                <a:latin typeface="Garamond" panose="02020404030301010803" pitchFamily="18" charset="0"/>
              </a:rPr>
              <a:t>THE DIRECT vs INDIRECT EFFECT OF RADIATION</a:t>
            </a:r>
          </a:p>
          <a:p>
            <a:pPr algn="l"/>
            <a:endParaRPr lang="en-GB" sz="1800" b="0" i="0" u="none" strike="noStrike" baseline="0" dirty="0">
              <a:solidFill>
                <a:srgbClr val="000000"/>
              </a:solidFill>
              <a:latin typeface="Arial" panose="020B0604020202020204" pitchFamily="34" charset="0"/>
            </a:endParaRPr>
          </a:p>
          <a:p>
            <a:pPr marL="914400" lvl="1" indent="-457200">
              <a:buFont typeface="Arial" panose="020B0604020202020204" pitchFamily="34" charset="0"/>
              <a:buChar char="•"/>
            </a:pPr>
            <a:r>
              <a:rPr lang="en-IN" sz="2800" dirty="0">
                <a:solidFill>
                  <a:schemeClr val="bg1">
                    <a:lumMod val="95000"/>
                  </a:schemeClr>
                </a:solidFill>
                <a:latin typeface="Garamond" panose="02020404030301010803" pitchFamily="18" charset="0"/>
              </a:rPr>
              <a:t>Direct -ionizing radiation interacts with DNA, creating immediate damage. The cell could either: die, repair itself, or be altered creating a mutation.</a:t>
            </a:r>
          </a:p>
          <a:p>
            <a:pPr marL="914400" lvl="1" indent="-457200">
              <a:buFont typeface="Arial" panose="020B0604020202020204" pitchFamily="34" charset="0"/>
              <a:buChar char="•"/>
            </a:pPr>
            <a:r>
              <a:rPr lang="en-IN" sz="2800" dirty="0">
                <a:solidFill>
                  <a:schemeClr val="bg1">
                    <a:lumMod val="95000"/>
                  </a:schemeClr>
                </a:solidFill>
                <a:latin typeface="Garamond" panose="02020404030301010803" pitchFamily="18" charset="0"/>
              </a:rPr>
              <a:t>Indirect -ionizing radiation interacts with water molecules within the cell, which produces free radicals and oxidizing agents. These reactive chemical agents can then go on to damage the DNA causing a genetic mutation, or it could result in the death of the cell.</a:t>
            </a:r>
          </a:p>
          <a:p>
            <a:pPr marL="800100" lvl="1" indent="-342900">
              <a:buFont typeface="Arial" panose="020B0604020202020204" pitchFamily="34" charset="0"/>
              <a:buChar char="•"/>
            </a:pPr>
            <a:endParaRPr lang="en-IN" sz="2800" dirty="0">
              <a:solidFill>
                <a:schemeClr val="bg1">
                  <a:lumMod val="95000"/>
                </a:schemeClr>
              </a:solidFill>
              <a:latin typeface="Garamond" panose="02020404030301010803" pitchFamily="18" charset="0"/>
            </a:endParaRPr>
          </a:p>
        </p:txBody>
      </p:sp>
      <p:sp>
        <p:nvSpPr>
          <p:cNvPr id="4" name="Footer Placeholder 2">
            <a:extLst>
              <a:ext uri="{FF2B5EF4-FFF2-40B4-BE49-F238E27FC236}">
                <a16:creationId xmlns="" xmlns:a16="http://schemas.microsoft.com/office/drawing/2014/main" id="{133A14BE-8943-4B9D-8DE5-B1AD1656AB4A}"/>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2"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161879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mage and Repair of DNA_Figure">
            <a:extLst>
              <a:ext uri="{FF2B5EF4-FFF2-40B4-BE49-F238E27FC236}">
                <a16:creationId xmlns="" xmlns:a16="http://schemas.microsoft.com/office/drawing/2014/main" id="{F62F8D38-A064-4EED-9DBD-9919F2D2F4E5}"/>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1429" b="5546"/>
          <a:stretch/>
        </p:blipFill>
        <p:spPr bwMode="auto">
          <a:xfrm>
            <a:off x="1524000" y="582066"/>
            <a:ext cx="9144000" cy="569386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4" name="Footer Placeholder 2">
            <a:extLst>
              <a:ext uri="{FF2B5EF4-FFF2-40B4-BE49-F238E27FC236}">
                <a16:creationId xmlns="" xmlns:a16="http://schemas.microsoft.com/office/drawing/2014/main" id="{6E7B9D29-1B80-4C87-8F79-B2DD80AF9109}"/>
              </a:ext>
            </a:extLst>
          </p:cNvPr>
          <p:cNvSpPr>
            <a:spLocks noGrp="1"/>
          </p:cNvSpPr>
          <p:nvPr>
            <p:ph type="ftr" sz="quarter" idx="11"/>
          </p:nvPr>
        </p:nvSpPr>
        <p:spPr>
          <a:xfrm>
            <a:off x="2050466" y="6356350"/>
            <a:ext cx="8866908" cy="365125"/>
          </a:xfrm>
        </p:spPr>
        <p:txBody>
          <a:bodyPr/>
          <a:lstStyle/>
          <a:p>
            <a:r>
              <a:rPr lang="en-IN" sz="1800" b="1" dirty="0">
                <a:effectLst>
                  <a:outerShdw blurRad="38100" dist="38100" dir="2700000" algn="tl">
                    <a:srgbClr val="000000">
                      <a:alpha val="43137"/>
                    </a:srgbClr>
                  </a:outerShdw>
                </a:effectLst>
                <a:latin typeface="Garamond" panose="02020404030301010803" pitchFamily="18" charset="0"/>
              </a:rPr>
              <a:t>College of Veterinary Science and Animal Husbandry, DUVASU, Mathura-281001 (UP)</a:t>
            </a:r>
            <a:endParaRPr lang="en-GB" sz="1800" b="1" dirty="0">
              <a:effectLst>
                <a:outerShdw blurRad="38100" dist="38100" dir="2700000" algn="tl">
                  <a:srgbClr val="000000">
                    <a:alpha val="43137"/>
                  </a:srgbClr>
                </a:outerShdw>
              </a:effectLst>
              <a:latin typeface="Garamond" panose="02020404030301010803" pitchFamily="18" charset="0"/>
            </a:endParaRPr>
          </a:p>
        </p:txBody>
      </p:sp>
      <p:pic>
        <p:nvPicPr>
          <p:cNvPr id="6" name="Picture 4" descr="C:\Users\HP\Desktop\LOGOs &amp; Heads\logoVC.png"/>
          <p:cNvPicPr>
            <a:picLocks noChangeAspect="1" noChangeArrowheads="1"/>
          </p:cNvPicPr>
          <p:nvPr/>
        </p:nvPicPr>
        <p:blipFill>
          <a:blip r:embed="rId3" cstate="print"/>
          <a:srcRect/>
          <a:stretch>
            <a:fillRect/>
          </a:stretch>
        </p:blipFill>
        <p:spPr bwMode="auto">
          <a:xfrm>
            <a:off x="1446664" y="6037494"/>
            <a:ext cx="779987" cy="820506"/>
          </a:xfrm>
          <a:prstGeom prst="ellipse">
            <a:avLst/>
          </a:prstGeom>
          <a:ln>
            <a:noFill/>
          </a:ln>
          <a:effectLst>
            <a:softEdge rad="112500"/>
          </a:effectLst>
        </p:spPr>
      </p:pic>
    </p:spTree>
    <p:extLst>
      <p:ext uri="{BB962C8B-B14F-4D97-AF65-F5344CB8AC3E}">
        <p14:creationId xmlns="" xmlns:p14="http://schemas.microsoft.com/office/powerpoint/2010/main" val="3653884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1994</Words>
  <Application>Microsoft Office PowerPoint</Application>
  <PresentationFormat>Custom</PresentationFormat>
  <Paragraphs>174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Radiation hazards &amp; safety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hazards &amp; safety</dc:title>
  <dc:creator>Gulshan</dc:creator>
  <cp:lastModifiedBy>Gulshan Kumar</cp:lastModifiedBy>
  <cp:revision>47</cp:revision>
  <dcterms:created xsi:type="dcterms:W3CDTF">2021-03-08T13:32:59Z</dcterms:created>
  <dcterms:modified xsi:type="dcterms:W3CDTF">2022-04-22T08:06:47Z</dcterms:modified>
</cp:coreProperties>
</file>