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914400"/>
            <a:ext cx="7696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IN" sz="4400" b="1" dirty="0" smtClean="0">
                <a:solidFill>
                  <a:srgbClr val="FF0000"/>
                </a:solidFill>
                <a:latin typeface="Algerian" pitchFamily="82" charset="0"/>
              </a:rPr>
              <a:t>Information  </a:t>
            </a:r>
          </a:p>
          <a:p>
            <a:pPr algn="ctr"/>
            <a:r>
              <a:rPr lang="en-IN" sz="4400" b="1" dirty="0" smtClean="0">
                <a:solidFill>
                  <a:srgbClr val="FF0000"/>
                </a:solidFill>
                <a:latin typeface="Algerian" pitchFamily="82" charset="0"/>
              </a:rPr>
              <a:t>On</a:t>
            </a:r>
          </a:p>
          <a:p>
            <a:pPr algn="ctr"/>
            <a:r>
              <a:rPr lang="en-IN" sz="4400" b="1" dirty="0" smtClean="0">
                <a:solidFill>
                  <a:srgbClr val="FF0000"/>
                </a:solidFill>
                <a:latin typeface="Algerian" pitchFamily="82" charset="0"/>
              </a:rPr>
              <a:t>  LN2  &amp;  </a:t>
            </a:r>
            <a:r>
              <a:rPr lang="en-IN" sz="4400" b="1" dirty="0" err="1" smtClean="0">
                <a:solidFill>
                  <a:srgbClr val="FF0000"/>
                </a:solidFill>
                <a:latin typeface="Algerian" pitchFamily="82" charset="0"/>
              </a:rPr>
              <a:t>cryocan</a:t>
            </a:r>
            <a:endParaRPr lang="en-IN" sz="44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/>
            <a:endParaRPr kumimoji="0" lang="en-IN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algn="ctr"/>
            <a:endParaRPr kumimoji="0" lang="en-IN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algn="ctr"/>
            <a:endParaRPr lang="en-IN" sz="2800" b="1" dirty="0" smtClean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endParaRPr lang="en-IN" sz="2800" b="1" dirty="0" smtClean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endParaRPr lang="en-IN" sz="2800" b="1" dirty="0" smtClean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r>
              <a:rPr kumimoji="0" lang="en-IN" sz="28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                  Dr</a:t>
            </a:r>
            <a:r>
              <a:rPr kumimoji="0" lang="en-IN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. </a:t>
            </a:r>
            <a:r>
              <a:rPr kumimoji="0" lang="en-IN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Vikas</a:t>
            </a:r>
            <a:r>
              <a:rPr kumimoji="0" lang="en-IN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IN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Arial" pitchFamily="34" charset="0"/>
              </a:rPr>
              <a:t>Sachan</a:t>
            </a:r>
            <a:endParaRPr kumimoji="0" lang="en-IN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algn="ctr"/>
            <a:r>
              <a:rPr lang="en-IN" sz="2800" b="1" dirty="0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                                  Veterinary </a:t>
            </a:r>
            <a:r>
              <a:rPr lang="en-IN" sz="2800" b="1" dirty="0" err="1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Gyn</a:t>
            </a:r>
            <a:r>
              <a:rPr lang="en-IN" sz="2800" b="1" dirty="0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 and </a:t>
            </a:r>
            <a:r>
              <a:rPr lang="en-IN" sz="2800" b="1" dirty="0" err="1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Obst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Neck : dry with cloth or tissue paper time to time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(to avoid jamming of the neck plug)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Lid should : vertical position 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Lids or canisters : never be exchanged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(damage due to tight fitting)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(frost formation due to loose fitting)</a:t>
            </a:r>
          </a:p>
          <a:p>
            <a:endParaRPr lang="en-IN" sz="2400" dirty="0" smtClean="0">
              <a:latin typeface="Arial Rounded MT Bold" pitchFamily="34" charset="0"/>
            </a:endParaRPr>
          </a:p>
        </p:txBody>
      </p:sp>
      <p:pic>
        <p:nvPicPr>
          <p:cNvPr id="6146" name="Picture 2" descr="C:\Users\HP\Desktop\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2238375" cy="2047875"/>
          </a:xfrm>
          <a:prstGeom prst="rect">
            <a:avLst/>
          </a:prstGeom>
          <a:noFill/>
        </p:spPr>
      </p:pic>
      <p:pic>
        <p:nvPicPr>
          <p:cNvPr id="6147" name="Picture 3" descr="C:\Users\HP\Desktop\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133600"/>
            <a:ext cx="2143125" cy="2143125"/>
          </a:xfrm>
          <a:prstGeom prst="rect">
            <a:avLst/>
          </a:prstGeom>
          <a:noFill/>
        </p:spPr>
      </p:pic>
      <p:sp>
        <p:nvSpPr>
          <p:cNvPr id="5" name="Multiply 4"/>
          <p:cNvSpPr/>
          <p:nvPr/>
        </p:nvSpPr>
        <p:spPr>
          <a:xfrm>
            <a:off x="1371600" y="2362200"/>
            <a:ext cx="2133600" cy="2590800"/>
          </a:xfrm>
          <a:prstGeom prst="mathMultiply">
            <a:avLst>
              <a:gd name="adj1" fmla="val 2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-Shape 5"/>
          <p:cNvSpPr/>
          <p:nvPr/>
        </p:nvSpPr>
        <p:spPr>
          <a:xfrm rot="20371342">
            <a:off x="5434799" y="2425721"/>
            <a:ext cx="1752600" cy="457200"/>
          </a:xfrm>
          <a:prstGeom prst="corner">
            <a:avLst>
              <a:gd name="adj1" fmla="val 14788"/>
              <a:gd name="adj2" fmla="val 10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No Frequent opening, closing or shifting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: to keep evaporation rate minimum.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C</a:t>
            </a:r>
            <a:r>
              <a:rPr lang="en-IN" sz="2400" dirty="0" err="1" smtClean="0">
                <a:latin typeface="Arial Rounded MT Bold" pitchFamily="34" charset="0"/>
              </a:rPr>
              <a:t>harging</a:t>
            </a:r>
            <a:r>
              <a:rPr lang="en-IN" sz="2400" dirty="0" smtClean="0">
                <a:latin typeface="Arial Rounded MT Bold" pitchFamily="34" charset="0"/>
              </a:rPr>
              <a:t> and filling :  Slowly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Non-splashing manner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Use funnel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Avoid overfilling of gas.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7170" name="Picture 2" descr="C:\Users\HP\Desktop\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86200"/>
            <a:ext cx="3733800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57285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Metal or wooden dipstick :measure the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level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(No Plastic or any hollow rod)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8194" name="Picture 2" descr="C:\Users\HP\Desktop\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2451100" cy="4007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57285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Filling new container : Wait for 24 hr for charging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   Refilled to its full capacity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Frost appearance on first filling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(Vanishes by its own within one or two hours)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First noting of the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level : After 10 days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(Normal time taken for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thermal balance </a:t>
            </a:r>
            <a:r>
              <a:rPr lang="en-IN" sz="2400" dirty="0" smtClean="0">
                <a:latin typeface="Arial Rounded MT Bold" pitchFamily="34" charset="0"/>
              </a:rPr>
              <a:t>by the new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container)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246757"/>
            <a:ext cx="8915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Use of protective clothing and eye glasses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- To avoid any direct contact of the LN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LN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: Non-toxic and Non-inflammable gas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- 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ut direct contact : tissue damage (frost bite)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Water should be used immediately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Poorly ventilated room : Suffocation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9218" name="Picture 2" descr="C:\Users\HP\Desktop\3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1"/>
            <a:ext cx="2590800" cy="1295400"/>
          </a:xfrm>
          <a:prstGeom prst="rect">
            <a:avLst/>
          </a:prstGeom>
          <a:noFill/>
        </p:spPr>
      </p:pic>
      <p:pic>
        <p:nvPicPr>
          <p:cNvPr id="9219" name="Picture 3" descr="C:\Users\HP\Desktop\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8839" y="1352550"/>
            <a:ext cx="1462282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Rounded MT Bold" pitchFamily="34" charset="0"/>
              </a:rPr>
              <a:t>- Frozen semen doses - in a well-ventilated room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  (all weather safe storage area)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Identification marking and mapping of semen storage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Frozen semen : No exposure above liquid nitrogen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(thermal shock)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Canister : Not exposed over and above the neck 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Transferring the semen straws  : Use </a:t>
            </a:r>
            <a:r>
              <a:rPr lang="en-IN" sz="2400" dirty="0" err="1" smtClean="0">
                <a:latin typeface="Arial Rounded MT Bold" pitchFamily="34" charset="0"/>
              </a:rPr>
              <a:t>thermocole</a:t>
            </a:r>
            <a:r>
              <a:rPr lang="en-IN" sz="2400" dirty="0" smtClean="0">
                <a:latin typeface="Arial Rounded MT Bold" pitchFamily="34" charset="0"/>
              </a:rPr>
              <a:t> box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(Fast transferring : 5 seconds exposure of straw in air)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Maintain proper level of liquid nitrogen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Details of semen dose and AI centre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: Updated after every supply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- </a:t>
            </a:r>
            <a:r>
              <a:rPr lang="en-IN" sz="2400" dirty="0" smtClean="0"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level below the canister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- Lost cold chain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- whole of the semen stored spoiled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- Discard all the semen doses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- Replenish the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At the time of AI , Semen straw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- No exposure above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: more than 10 seconds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12290" name="Picture 2" descr="C:\Users\HP\Desktop\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352800"/>
            <a:ext cx="4171251" cy="3017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5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57200"/>
            <a:ext cx="5867400" cy="5897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57200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AI kit - Scissors, Thermometer/thaw monitor, Thawing Tray, Forceps, Sheaths with sheath container, AI Gun with container, Plastic gloves, Lubricant, Isopropyl alcohol/ surgical spirit, Tissue papers, Clean towel, Thermos-flask with hot water, apron, Tags, pins and tag applicator etc.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Stainless steel AI guns and AI sheath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: Approved by BIS (Bureau of Indian Standard)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30614" y="304800"/>
            <a:ext cx="84224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Clean AI gun, scissors and other accessories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: When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soiled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: 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nce a week with hot water and air dry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Sanitize the AI gun and the scissor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: With Isopropyl alcohol after every insemination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Surgical spirit and soaps : lethal to semen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Aprons, towel etc : washed properly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Cold fumigation in formaldehyde chambers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(AI box)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10242" name="Picture 2" descr="C:\Users\HP\Desktop\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926013"/>
            <a:ext cx="4114799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8400" y="381000"/>
            <a:ext cx="3828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Liquid Nitrogen (LN</a:t>
            </a:r>
            <a:r>
              <a:rPr lang="en-IN" sz="28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)</a:t>
            </a:r>
            <a:endParaRPr lang="en-IN" sz="28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9144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- AI center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- </a:t>
            </a:r>
            <a:r>
              <a:rPr lang="en-IN" sz="2400" dirty="0" smtClean="0">
                <a:latin typeface="Arial Rounded MT Bold" pitchFamily="34" charset="0"/>
              </a:rPr>
              <a:t>container for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for storage                   </a:t>
            </a:r>
            <a:r>
              <a:rPr lang="en-IN" sz="2400" dirty="0" smtClean="0">
                <a:latin typeface="Arial Rounded MT Bold" pitchFamily="34" charset="0"/>
              </a:rPr>
              <a:t>(52/55 </a:t>
            </a:r>
            <a:r>
              <a:rPr lang="en-IN" sz="2400" dirty="0" err="1" smtClean="0">
                <a:latin typeface="Arial Rounded MT Bold" pitchFamily="34" charset="0"/>
              </a:rPr>
              <a:t>liter</a:t>
            </a:r>
            <a:r>
              <a:rPr lang="en-IN" sz="2400" dirty="0" smtClean="0">
                <a:latin typeface="Arial Rounded MT Bold" pitchFamily="34" charset="0"/>
              </a:rPr>
              <a:t>)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- frozen semen straws storage </a:t>
            </a:r>
            <a:r>
              <a:rPr lang="en-IN" sz="2400" dirty="0" err="1" smtClean="0">
                <a:latin typeface="Arial Rounded MT Bold" pitchFamily="34" charset="0"/>
              </a:rPr>
              <a:t>cryocan</a:t>
            </a: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smtClean="0">
                <a:latin typeface="Arial Rounded MT Bold" pitchFamily="34" charset="0"/>
              </a:rPr>
              <a:t> (</a:t>
            </a:r>
            <a:r>
              <a:rPr lang="en-IN" sz="2400" dirty="0" smtClean="0">
                <a:latin typeface="Arial Rounded MT Bold" pitchFamily="34" charset="0"/>
              </a:rPr>
              <a:t>35 litre)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-  Small portable LN2 container                 (3-5 litre)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2050" name="Picture 2" descr="C:\Users\HP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0"/>
            <a:ext cx="907521" cy="1664752"/>
          </a:xfrm>
          <a:prstGeom prst="rect">
            <a:avLst/>
          </a:prstGeom>
          <a:noFill/>
        </p:spPr>
      </p:pic>
      <p:pic>
        <p:nvPicPr>
          <p:cNvPr id="2052" name="Picture 4" descr="C:\Users\HP\Desktop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038600"/>
            <a:ext cx="1377908" cy="2314575"/>
          </a:xfrm>
          <a:prstGeom prst="rect">
            <a:avLst/>
          </a:prstGeom>
          <a:noFill/>
        </p:spPr>
      </p:pic>
      <p:pic>
        <p:nvPicPr>
          <p:cNvPr id="2053" name="Picture 5" descr="C:\Users\HP\Desktop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581400"/>
            <a:ext cx="1676400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sianweek.com/wp-content/uploads/2008/12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Liquid nitrogen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BP -196</a:t>
            </a:r>
            <a:r>
              <a:rPr lang="en-IN" sz="2400" baseline="30000" dirty="0" smtClean="0">
                <a:latin typeface="Arial Rounded MT Bold" pitchFamily="34" charset="0"/>
              </a:rPr>
              <a:t>0</a:t>
            </a:r>
            <a:r>
              <a:rPr lang="en-IN" sz="2400" dirty="0" smtClean="0">
                <a:latin typeface="Arial Rounded MT Bold" pitchFamily="34" charset="0"/>
              </a:rPr>
              <a:t>C and FP -212</a:t>
            </a:r>
            <a:r>
              <a:rPr lang="en-IN" sz="2400" baseline="30000" dirty="0" smtClean="0">
                <a:latin typeface="Arial Rounded MT Bold" pitchFamily="34" charset="0"/>
              </a:rPr>
              <a:t>0</a:t>
            </a:r>
            <a:r>
              <a:rPr lang="en-IN" sz="2400" dirty="0" smtClean="0">
                <a:latin typeface="Arial Rounded MT Bold" pitchFamily="34" charset="0"/>
              </a:rPr>
              <a:t>C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In special container :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 cylinder or cryocan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Double-walled metal/aluminium vacuum vessel </a:t>
            </a:r>
          </a:p>
          <a:p>
            <a:r>
              <a:rPr lang="en-IN" sz="2400" dirty="0" smtClean="0">
                <a:latin typeface="Arial Rounded MT Bold" pitchFamily="34" charset="0"/>
              </a:rPr>
              <a:t>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Efficient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insulation system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Inner chamber, outer chamber and a bad heat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conductor non-metallic neck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A high quality insulator material (No heat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exchange) with maintained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vacuum system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: Between inner and outer chamber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S\Desktop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"/>
            <a:ext cx="7239000" cy="627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620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Failure of vacuum system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- Loss of the gas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Frost line (top of container) - increased evaporation 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(due to damaged container)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Neck tube - delicate part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(hold weight of inner chamber) 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096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 cylinder </a:t>
            </a:r>
          </a:p>
          <a:p>
            <a:pPr>
              <a:buFontTx/>
              <a:buChar char="-"/>
            </a:pPr>
            <a:endParaRPr lang="en-IN" sz="24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-Kept on rubber, jute or wooden carpet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No Wet floor, hard cement or chemicals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- corrosion - Loss of vacuum system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Always in vertical position</a:t>
            </a:r>
          </a:p>
          <a:p>
            <a:r>
              <a:rPr lang="en-IN" sz="2400" dirty="0" smtClean="0">
                <a:latin typeface="Arial Rounded MT Bold" pitchFamily="34" charset="0"/>
              </a:rPr>
              <a:t>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- Never be tilted or rolled to avoid any damage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No piling one cylinder above other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 cylinder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- Shifting with platform base trolley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Place in cool place with no direct sunlight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-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holding capacity : reduced 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4098" name="Picture 2" descr="C:\Users\HP\Desktop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05000"/>
            <a:ext cx="2819400" cy="3124200"/>
          </a:xfrm>
          <a:prstGeom prst="rect">
            <a:avLst/>
          </a:prstGeom>
          <a:noFill/>
        </p:spPr>
      </p:pic>
      <p:pic>
        <p:nvPicPr>
          <p:cNvPr id="4099" name="Picture 3" descr="C:\Users\HP\Desktop\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3886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906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Rounded MT Bold" pitchFamily="34" charset="0"/>
              </a:rPr>
              <a:t> - Arrangement of extra cryocan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(in case of appearance of frost line)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Careful handling to avoid damage to vacuum knob 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No jerk or shock/vibration during lifting/carrying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- Damage to the neck tube: loss of vacuum system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No Punching or drilling on the container wall</a:t>
            </a:r>
          </a:p>
          <a:p>
            <a:pPr>
              <a:buFontTx/>
              <a:buChar char="-"/>
            </a:pPr>
            <a:endParaRPr lang="en-US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8100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IN" sz="2400" dirty="0" smtClean="0"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cylinder - Secured with rubber band rings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(As shock absorbent)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Careful while transporting filled </a:t>
            </a:r>
            <a:r>
              <a:rPr lang="en-IN" sz="2400" dirty="0" err="1" smtClean="0">
                <a:latin typeface="Arial Rounded MT Bold" pitchFamily="34" charset="0"/>
              </a:rPr>
              <a:t>cryocans</a:t>
            </a:r>
            <a:r>
              <a:rPr lang="en-IN" sz="2400" dirty="0" smtClean="0">
                <a:latin typeface="Arial Rounded MT Bold" pitchFamily="34" charset="0"/>
              </a:rPr>
              <a:t> in bus or train      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(sudden evaporation : Panic situation) 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5122" name="Picture 2" descr="C:\Users\HP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00200"/>
            <a:ext cx="2252167" cy="3680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846</Words>
  <Application>Microsoft Office PowerPoint</Application>
  <PresentationFormat>On-screen Show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Semen Biology Lab</dc:creator>
  <cp:lastModifiedBy>Rishab Sharma</cp:lastModifiedBy>
  <cp:revision>8</cp:revision>
  <dcterms:created xsi:type="dcterms:W3CDTF">2006-08-16T00:00:00Z</dcterms:created>
  <dcterms:modified xsi:type="dcterms:W3CDTF">2021-01-29T09:19:52Z</dcterms:modified>
</cp:coreProperties>
</file>