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066800"/>
            <a:ext cx="9144000" cy="327660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itchFamily="18" charset="0"/>
              </a:rPr>
              <a:t>Affections of </a:t>
            </a:r>
            <a:br>
              <a:rPr lang="en-US" sz="36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itchFamily="18" charset="0"/>
              </a:rPr>
            </a:br>
            <a:r>
              <a:rPr lang="en-US" sz="66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itchFamily="18" charset="0"/>
              </a:rPr>
              <a:t>Salivary Glands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>
                    <a:lumMod val="85000"/>
                  </a:schemeClr>
                </a:solidFill>
                <a:latin typeface="Garamond" pitchFamily="18" charset="0"/>
              </a:rPr>
              <a:t>Gulshan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Garamond" pitchFamily="18" charset="0"/>
              </a:rPr>
              <a:t> Kumar</a:t>
            </a:r>
          </a:p>
          <a:p>
            <a:r>
              <a:rPr lang="en-US" dirty="0" err="1">
                <a:solidFill>
                  <a:schemeClr val="bg1">
                    <a:lumMod val="85000"/>
                  </a:schemeClr>
                </a:solidFill>
                <a:latin typeface="Garamond" pitchFamily="18" charset="0"/>
              </a:rPr>
              <a:t>MVSc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Garamond" pitchFamily="18" charset="0"/>
              </a:rPr>
              <a:t>, PhD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4 UGVSR 2020\Images\Head and neck\Sal. Glands do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5492"/>
            <a:ext cx="8458200" cy="67263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675144"/>
            <a:ext cx="8458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Affection of salivary glands</a:t>
            </a:r>
          </a:p>
          <a:p>
            <a:r>
              <a:rPr lang="en-US" sz="24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	Salivary glands affection can be divided into 2 types:- congenital and acquired.</a:t>
            </a:r>
          </a:p>
          <a:p>
            <a:endParaRPr lang="en-US" sz="2400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  <a:p>
            <a:r>
              <a:rPr lang="en-US" sz="24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A-Congenital:- </a:t>
            </a:r>
          </a:p>
          <a:p>
            <a:r>
              <a:rPr lang="en-US" sz="24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	Associated with agenesis or atresia of the parotid ducts, resulting in a fluid-filled swelling proximal to the obstruction site.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57200"/>
            <a:ext cx="8458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B-Acquired:- </a:t>
            </a:r>
          </a:p>
          <a:p>
            <a:r>
              <a:rPr lang="en-US" sz="2400" b="1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Trauma: (</a:t>
            </a:r>
            <a:r>
              <a:rPr lang="en-US" sz="24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Open Wounds)</a:t>
            </a:r>
            <a:endParaRPr lang="en-US" sz="2400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  <a:p>
            <a:pPr marL="404813" indent="-404813" algn="just">
              <a:buFont typeface="Arial" pitchFamily="34" charset="0"/>
              <a:buChar char="•"/>
            </a:pPr>
            <a:r>
              <a:rPr lang="en-US" sz="24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The saliva escapes through the wound. Haemostasis is to be done. Fresh wound must be sutured after thorough cleaning and debridement. </a:t>
            </a:r>
          </a:p>
          <a:p>
            <a:pPr marL="404813" indent="-404813" algn="just">
              <a:buFont typeface="Arial" pitchFamily="34" charset="0"/>
              <a:buChar char="•"/>
            </a:pPr>
            <a:r>
              <a:rPr lang="en-US" sz="24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Stensen’s duct may be damaged.  During feeding, there is copious discharge of saliva from the wound.</a:t>
            </a:r>
          </a:p>
          <a:p>
            <a:pPr marL="404813" indent="-404813" algn="just">
              <a:buFont typeface="Arial" pitchFamily="34" charset="0"/>
              <a:buChar char="•"/>
            </a:pPr>
            <a:r>
              <a:rPr lang="en-US" sz="24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More difficult to obtain healing of the lesion on the duct than in the gland (greater amount of saliva flows through the opening in the canal).</a:t>
            </a:r>
          </a:p>
          <a:p>
            <a:pPr marL="404813" indent="-404813" algn="just">
              <a:buFont typeface="Arial" pitchFamily="34" charset="0"/>
              <a:buChar char="•"/>
            </a:pPr>
            <a:r>
              <a:rPr lang="en-US" sz="24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Perforate the cheek at the level of the wound, when the latter is near the mouth, to provide another passage for the saliva (for healing by first intention).  </a:t>
            </a:r>
          </a:p>
          <a:p>
            <a:pPr marL="404813" indent="-404813" algn="just">
              <a:buFont typeface="Arial" pitchFamily="34" charset="0"/>
              <a:buChar char="•"/>
            </a:pPr>
            <a:r>
              <a:rPr lang="en-US" sz="24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Suture the cutaneous wound. </a:t>
            </a:r>
          </a:p>
          <a:p>
            <a:pPr marL="404813" indent="-404813" algn="just">
              <a:buFont typeface="Arial" pitchFamily="34" charset="0"/>
              <a:buChar char="•"/>
            </a:pPr>
            <a:r>
              <a:rPr lang="en-US" sz="24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Avoid any solid food for 24 hrs, in order not to excite salivation.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57200"/>
            <a:ext cx="8458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B-Acquired:- </a:t>
            </a:r>
          </a:p>
          <a:p>
            <a:r>
              <a:rPr lang="en-US" sz="2400" b="1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Salivary Fistula: </a:t>
            </a:r>
          </a:p>
          <a:p>
            <a:pPr marL="404813" indent="-404813" algn="just">
              <a:buFont typeface="Arial" pitchFamily="34" charset="0"/>
              <a:buChar char="•"/>
            </a:pPr>
            <a:r>
              <a:rPr lang="en-US" sz="24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A permanent fistula may result after wounding of salivary duct by </a:t>
            </a:r>
            <a:r>
              <a:rPr lang="en-US" sz="2400" i="1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accident</a:t>
            </a:r>
            <a:r>
              <a:rPr lang="en-US" sz="24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 or after </a:t>
            </a:r>
            <a:r>
              <a:rPr lang="en-US" sz="2400" i="1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operation</a:t>
            </a:r>
            <a:r>
              <a:rPr lang="en-US" sz="24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. </a:t>
            </a:r>
          </a:p>
          <a:p>
            <a:pPr marL="404813" indent="-404813" algn="just">
              <a:buFont typeface="Arial" pitchFamily="34" charset="0"/>
              <a:buChar char="•"/>
            </a:pPr>
            <a:r>
              <a:rPr lang="en-US" sz="24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It may be due to a wound of the parotid, or submaxillary, salivary gland or of Stensen’s duct or Wharton’s duct, or an abscess involving the canal.</a:t>
            </a:r>
          </a:p>
          <a:p>
            <a:pPr marL="404813" indent="-404813" algn="just">
              <a:buFont typeface="Arial" pitchFamily="34" charset="0"/>
              <a:buChar char="•"/>
            </a:pPr>
            <a:r>
              <a:rPr lang="en-US" sz="24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If the fistula has been in existence for some time, cauterization of its edges or freshening is done, after which it should be sutured.</a:t>
            </a:r>
          </a:p>
          <a:p>
            <a:pPr marL="404813" indent="-404813" algn="just">
              <a:buFont typeface="Arial" pitchFamily="34" charset="0"/>
              <a:buChar char="•"/>
            </a:pPr>
            <a:r>
              <a:rPr lang="en-US" sz="24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The fistulous tract has usually a form of a fibrous tube. Dissect around the fibrous wall and cut it close to the salivary duct, introduce a polyethylene catheter into the duct, secure the end in the mouth with few sutures and in the neck and cut off the excess. </a:t>
            </a:r>
          </a:p>
          <a:p>
            <a:pPr marL="404813" indent="-404813" algn="just">
              <a:buFont typeface="Arial" pitchFamily="34" charset="0"/>
              <a:buChar char="•"/>
            </a:pPr>
            <a:r>
              <a:rPr lang="en-US" sz="24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Close the wound. (cauterise with AgNO3 or freshen+purse string) </a:t>
            </a:r>
          </a:p>
          <a:p>
            <a:pPr marL="404813" indent="-404813" algn="just">
              <a:buFont typeface="Arial" pitchFamily="34" charset="0"/>
              <a:buChar char="•"/>
            </a:pPr>
            <a:r>
              <a:rPr lang="en-US" sz="24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The catheter facilitates normal drainage of saliva.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57200"/>
            <a:ext cx="8458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B-Acquired:- </a:t>
            </a:r>
          </a:p>
          <a:p>
            <a:r>
              <a:rPr lang="en-US" sz="2400" b="1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Foreign bodies in the salivary ducts: </a:t>
            </a:r>
          </a:p>
          <a:p>
            <a:pPr marL="404813" indent="-404813" algn="just">
              <a:buFont typeface="Arial" pitchFamily="34" charset="0"/>
              <a:buChar char="•"/>
            </a:pPr>
            <a:r>
              <a:rPr lang="en-US" sz="24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Small particles may enter into salivary glands and set up inflammation. </a:t>
            </a:r>
          </a:p>
          <a:p>
            <a:pPr marL="404813" indent="-404813" algn="just">
              <a:buFont typeface="Arial" pitchFamily="34" charset="0"/>
              <a:buChar char="•"/>
            </a:pPr>
            <a:r>
              <a:rPr lang="en-US" sz="24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Foreign bodies are rare</a:t>
            </a:r>
            <a:r>
              <a:rPr lang="en-US" sz="240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, may cause </a:t>
            </a:r>
            <a:r>
              <a:rPr lang="en-US" sz="24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irritation and form a calculus. </a:t>
            </a:r>
          </a:p>
          <a:p>
            <a:pPr marL="404813" indent="-404813" algn="just">
              <a:buFont typeface="Arial" pitchFamily="34" charset="0"/>
              <a:buChar char="•"/>
            </a:pPr>
            <a:r>
              <a:rPr lang="en-US" sz="24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To remove the foreign body, give pressure on the course of the duct otherwise, oral orifice of the canal may be incised. </a:t>
            </a:r>
          </a:p>
          <a:p>
            <a:pPr marL="404813" indent="-404813" algn="just">
              <a:buFont typeface="Arial" pitchFamily="34" charset="0"/>
              <a:buChar char="•"/>
            </a:pPr>
            <a:r>
              <a:rPr lang="en-US" sz="24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Apply antiseptic mouth lotion for a few days.</a:t>
            </a:r>
          </a:p>
          <a:p>
            <a:pPr marL="404813" indent="-404813" algn="just">
              <a:buFont typeface="Arial" pitchFamily="34" charset="0"/>
              <a:buChar char="•"/>
            </a:pPr>
            <a:endParaRPr lang="en-US" sz="2400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57200"/>
            <a:ext cx="84582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B-Acquired:- </a:t>
            </a:r>
          </a:p>
          <a:p>
            <a:r>
              <a:rPr lang="en-US" sz="2400" b="1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Salivary calculi</a:t>
            </a:r>
            <a:r>
              <a:rPr lang="en-US" sz="24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: </a:t>
            </a:r>
          </a:p>
          <a:p>
            <a:pPr marL="465138" indent="-465138">
              <a:buFont typeface="Arial" pitchFamily="34" charset="0"/>
              <a:buChar char="•"/>
            </a:pPr>
            <a:r>
              <a:rPr lang="en-US" sz="24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Usually occur in Stensen’s duct; rarely in Wharton’s duct. </a:t>
            </a:r>
          </a:p>
          <a:p>
            <a:pPr marL="465138" indent="-465138">
              <a:buFont typeface="Arial" pitchFamily="34" charset="0"/>
              <a:buChar char="•"/>
            </a:pPr>
            <a:r>
              <a:rPr lang="en-US" sz="24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The size of calculi varies, they are usually small but exceptional cases of concretions weighing individually 7-12 ounces have been recorded.</a:t>
            </a:r>
          </a:p>
          <a:p>
            <a:pPr marL="465138" indent="-465138">
              <a:buFont typeface="Arial" pitchFamily="34" charset="0"/>
              <a:buChar char="•"/>
            </a:pPr>
            <a:r>
              <a:rPr lang="en-US" sz="24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Oval; smooth and yellowish-grey in colour. </a:t>
            </a:r>
          </a:p>
          <a:p>
            <a:pPr marL="465138" indent="-465138">
              <a:buFont typeface="Arial" pitchFamily="34" charset="0"/>
              <a:buChar char="•"/>
            </a:pPr>
            <a:r>
              <a:rPr lang="en-US" sz="24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The calculi are 80-90% calcium carbonate and 9-10% organic matter. Small particles carrying bacteria may gain entry into the duct, which cause fermentation in the saliva and consequently deposition of lime on the foreign body. </a:t>
            </a:r>
          </a:p>
          <a:p>
            <a:pPr marL="465138" indent="-465138">
              <a:buFont typeface="Arial" pitchFamily="34" charset="0"/>
              <a:buChar char="•"/>
            </a:pPr>
            <a:r>
              <a:rPr lang="en-US" sz="24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Treatment involves forcing the calculus into the mouth and then removing it. If it bulges into the oral cavity, incise the mucus membrane covering the calculus and remove it. </a:t>
            </a:r>
          </a:p>
          <a:p>
            <a:pPr marL="465138" indent="-465138">
              <a:buFont typeface="Arial" pitchFamily="34" charset="0"/>
              <a:buChar char="•"/>
            </a:pPr>
            <a:r>
              <a:rPr lang="en-US" sz="24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Suture the wounds in the duct and skin separately using a very fine needle.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57200"/>
            <a:ext cx="8458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B-Acquired:- </a:t>
            </a:r>
          </a:p>
          <a:p>
            <a:r>
              <a:rPr lang="en-US" sz="2400" b="1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Tumors:</a:t>
            </a:r>
            <a:r>
              <a:rPr lang="en-US" sz="2400" b="1" i="1" dirty="0"/>
              <a:t> </a:t>
            </a:r>
          </a:p>
          <a:p>
            <a:pPr marL="465138" indent="-465138">
              <a:buFont typeface="Arial" pitchFamily="34" charset="0"/>
              <a:buChar char="•"/>
            </a:pPr>
            <a:r>
              <a:rPr lang="en-US" sz="24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The common tumors are melanomata, (found chiefly in grey horses). </a:t>
            </a:r>
          </a:p>
          <a:p>
            <a:pPr marL="465138" indent="-465138">
              <a:buFont typeface="Arial" pitchFamily="34" charset="0"/>
              <a:buChar char="•"/>
            </a:pPr>
            <a:r>
              <a:rPr lang="en-US" sz="24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If benign and circumscribed, surgical excision is carried out. If it is malignant or diffuse, it is better not to interfere. </a:t>
            </a:r>
          </a:p>
          <a:p>
            <a:r>
              <a:rPr lang="en-US" sz="2400" b="1" dirty="0"/>
              <a:t> </a:t>
            </a:r>
            <a:endParaRPr lang="en-US" sz="2400" dirty="0"/>
          </a:p>
          <a:p>
            <a:r>
              <a:rPr lang="en-US" sz="2400" b="1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Parotid abscess: </a:t>
            </a:r>
          </a:p>
          <a:p>
            <a:pPr marL="465138" indent="-465138">
              <a:buFont typeface="Arial" pitchFamily="34" charset="0"/>
              <a:buChar char="•"/>
            </a:pPr>
            <a:r>
              <a:rPr lang="en-US" sz="24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Strangles in the horse and tuberculosis in the ox may cause an abscess in </a:t>
            </a:r>
            <a:r>
              <a:rPr lang="en-US" sz="2400" dirty="0" err="1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subparotid</a:t>
            </a:r>
            <a:r>
              <a:rPr lang="en-US" sz="24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 region (a painful inflammatory swelling).</a:t>
            </a:r>
          </a:p>
          <a:p>
            <a:pPr marL="465138" indent="-465138">
              <a:buFont typeface="Arial" pitchFamily="34" charset="0"/>
              <a:buChar char="•"/>
            </a:pPr>
            <a:r>
              <a:rPr lang="en-US" sz="24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May burst in 8-14 days. </a:t>
            </a:r>
          </a:p>
          <a:p>
            <a:pPr marL="465138" indent="-465138">
              <a:buFont typeface="Arial" pitchFamily="34" charset="0"/>
              <a:buChar char="•"/>
            </a:pPr>
            <a:r>
              <a:rPr lang="en-US" sz="24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Treatment- open the abscess and drain the contents.</a:t>
            </a:r>
          </a:p>
          <a:p>
            <a:pPr marL="465138" indent="-465138">
              <a:buFont typeface="Arial" pitchFamily="34" charset="0"/>
              <a:buChar char="•"/>
            </a:pPr>
            <a:r>
              <a:rPr lang="en-US" sz="24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It may be possible to open the abscess bluntly after incising the skin. </a:t>
            </a:r>
          </a:p>
          <a:p>
            <a:pPr marL="465138" indent="-465138">
              <a:buFont typeface="Arial" pitchFamily="34" charset="0"/>
              <a:buChar char="•"/>
            </a:pPr>
            <a:r>
              <a:rPr lang="en-US" sz="24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Suitable antiseptic dressing and systemic antibiotic.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57200"/>
            <a:ext cx="8458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B-Acquired:- </a:t>
            </a:r>
          </a:p>
          <a:p>
            <a:r>
              <a:rPr lang="en-US" sz="2400" b="1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Tumors:</a:t>
            </a:r>
            <a:r>
              <a:rPr lang="en-US" sz="2400" b="1" i="1" dirty="0"/>
              <a:t> </a:t>
            </a:r>
          </a:p>
          <a:p>
            <a:r>
              <a:rPr lang="en-US" sz="2400" b="1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Salivary </a:t>
            </a:r>
            <a:r>
              <a:rPr lang="en-US" sz="2400" b="1" dirty="0" err="1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mucocele</a:t>
            </a:r>
            <a:r>
              <a:rPr lang="en-US" sz="2400" b="1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 (</a:t>
            </a:r>
            <a:r>
              <a:rPr lang="en-US" sz="2400" b="1" dirty="0" err="1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Ranula</a:t>
            </a:r>
            <a:r>
              <a:rPr lang="en-US" sz="2400" b="1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):</a:t>
            </a:r>
          </a:p>
          <a:p>
            <a:pPr marL="465138" indent="-465138">
              <a:buFont typeface="Arial" pitchFamily="34" charset="0"/>
              <a:buChar char="•"/>
            </a:pPr>
            <a:r>
              <a:rPr lang="en-US" sz="24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Obstruction of the salivary duct leads to dilation of the duct and formation of a salivary cyst. </a:t>
            </a:r>
          </a:p>
          <a:p>
            <a:pPr marL="465138" indent="-465138">
              <a:buFont typeface="Arial" pitchFamily="34" charset="0"/>
              <a:buChar char="•"/>
            </a:pPr>
            <a:r>
              <a:rPr lang="en-US" sz="24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Collection and accumulation of saliva surrounded by granulation tissue. </a:t>
            </a:r>
          </a:p>
          <a:p>
            <a:pPr marL="465138" indent="-465138">
              <a:buFont typeface="Arial" pitchFamily="34" charset="0"/>
              <a:buChar char="•"/>
            </a:pPr>
            <a:r>
              <a:rPr lang="en-US" sz="24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Often noted as a fluctuant, painless swelling of the neck or within the oral cavity or subcutaneously.</a:t>
            </a:r>
          </a:p>
          <a:p>
            <a:pPr marL="465138" indent="-465138">
              <a:buFont typeface="Arial" pitchFamily="34" charset="0"/>
              <a:buChar char="•"/>
            </a:pPr>
            <a:r>
              <a:rPr lang="en-US" sz="24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Diagnosis- Symptoms and exploratory puncture. </a:t>
            </a:r>
          </a:p>
          <a:p>
            <a:pPr marL="465138" indent="-465138">
              <a:buFont typeface="Arial" pitchFamily="34" charset="0"/>
              <a:buChar char="•"/>
            </a:pPr>
            <a:r>
              <a:rPr lang="en-US" sz="24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Treatment consists of establishment of the patency of the duct. The affected salivary gland may be excised or destroyed.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727</Words>
  <Application>Microsoft Office PowerPoint</Application>
  <PresentationFormat>On-screen Show (4:3)</PresentationFormat>
  <Paragraphs>57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Castellar</vt:lpstr>
      <vt:lpstr>Garamond</vt:lpstr>
      <vt:lpstr>Office Theme</vt:lpstr>
      <vt:lpstr>Affections of  Salivary Glands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Affections of  Salivary Glands</dc:title>
  <dc:creator>sk</dc:creator>
  <cp:lastModifiedBy>Gulshan</cp:lastModifiedBy>
  <cp:revision>14</cp:revision>
  <dcterms:created xsi:type="dcterms:W3CDTF">2006-08-16T00:00:00Z</dcterms:created>
  <dcterms:modified xsi:type="dcterms:W3CDTF">2021-07-11T17:19:32Z</dcterms:modified>
</cp:coreProperties>
</file>