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309" r:id="rId4"/>
    <p:sldId id="276" r:id="rId5"/>
    <p:sldId id="296" r:id="rId6"/>
    <p:sldId id="302" r:id="rId7"/>
    <p:sldId id="303" r:id="rId8"/>
    <p:sldId id="306" r:id="rId9"/>
    <p:sldId id="307" r:id="rId10"/>
    <p:sldId id="30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67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4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16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64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21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51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7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99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84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5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82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3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8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0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32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1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151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AF1E3D-2B22-4934-A1B0-367CDC59BB9F}" type="datetimeFigureOut">
              <a:rPr lang="en-IN" smtClean="0"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909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7F80-EE25-4867-B414-322379358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sTomach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B1472-4835-4EA0-A486-190DBB41F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08852"/>
            <a:ext cx="8676222" cy="14674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Gulshan Kumar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Dept. of Veterinary Surgery &amp; Radiology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College of Veterinary Science and Animal Husbandry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200" dirty="0"/>
              <a:t>U.P. Pt. </a:t>
            </a:r>
            <a:r>
              <a:rPr lang="en-IN" sz="1200" dirty="0" err="1"/>
              <a:t>Deen</a:t>
            </a:r>
            <a:r>
              <a:rPr lang="en-IN" sz="1200" dirty="0"/>
              <a:t> </a:t>
            </a:r>
            <a:r>
              <a:rPr lang="en-IN" sz="1200" dirty="0" err="1"/>
              <a:t>Dayal</a:t>
            </a:r>
            <a:r>
              <a:rPr lang="en-IN" sz="1200" dirty="0"/>
              <a:t> Upadhyaya </a:t>
            </a:r>
            <a:r>
              <a:rPr lang="en-IN" sz="1200" dirty="0" err="1"/>
              <a:t>Pashuchikitsa</a:t>
            </a:r>
            <a:r>
              <a:rPr lang="en-IN" sz="1200" dirty="0"/>
              <a:t> Vigyan Vishwavidyalaya </a:t>
            </a:r>
            <a:r>
              <a:rPr lang="en-IN" sz="1200" dirty="0" err="1"/>
              <a:t>evam</a:t>
            </a:r>
            <a:r>
              <a:rPr lang="en-IN" sz="1200" dirty="0"/>
              <a:t> Go </a:t>
            </a:r>
            <a:r>
              <a:rPr lang="en-IN" sz="1200" dirty="0" err="1"/>
              <a:t>Anusandhan</a:t>
            </a:r>
            <a:r>
              <a:rPr lang="en-IN" sz="1200" dirty="0"/>
              <a:t> </a:t>
            </a:r>
            <a:r>
              <a:rPr lang="en-IN" sz="1200" dirty="0" err="1"/>
              <a:t>Sansthan</a:t>
            </a:r>
            <a:r>
              <a:rPr lang="en-IN" sz="1200" dirty="0"/>
              <a:t>, Mathura- 281 001</a:t>
            </a:r>
          </a:p>
        </p:txBody>
      </p:sp>
    </p:spTree>
    <p:extLst>
      <p:ext uri="{BB962C8B-B14F-4D97-AF65-F5344CB8AC3E}">
        <p14:creationId xmlns:p14="http://schemas.microsoft.com/office/powerpoint/2010/main" val="307514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023116" cy="791497"/>
          </a:xfrm>
        </p:spPr>
        <p:txBody>
          <a:bodyPr>
            <a:normAutofit/>
          </a:bodyPr>
          <a:lstStyle/>
          <a:p>
            <a:r>
              <a:rPr lang="en-IN" b="1" dirty="0">
                <a:effectLst/>
              </a:rPr>
              <a:t>Pyloric stenosis</a:t>
            </a:r>
            <a:endParaRPr lang="en-IN" dirty="0"/>
          </a:p>
        </p:txBody>
      </p:sp>
      <p:pic>
        <p:nvPicPr>
          <p:cNvPr id="18434" name="Picture 2" descr="stomach cancer chemotherapy regimen">
            <a:extLst>
              <a:ext uri="{FF2B5EF4-FFF2-40B4-BE49-F238E27FC236}">
                <a16:creationId xmlns:a16="http://schemas.microsoft.com/office/drawing/2014/main" id="{F4B1921C-006B-4EAC-801E-6D61A759E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10006" y="98685"/>
            <a:ext cx="4964395" cy="6646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0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9E3D-491A-4D7F-9093-BD8D4E10DFED}"/>
              </a:ext>
            </a:extLst>
          </p:cNvPr>
          <p:cNvSpPr txBox="1">
            <a:spLocks/>
          </p:cNvSpPr>
          <p:nvPr/>
        </p:nvSpPr>
        <p:spPr>
          <a:xfrm>
            <a:off x="1143001" y="1833716"/>
            <a:ext cx="9905998" cy="31905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19900" b="1" dirty="0">
                <a:effectLst/>
              </a:rPr>
              <a:t>Thanks</a:t>
            </a:r>
            <a:endParaRPr lang="en-IN" sz="19900" dirty="0"/>
          </a:p>
        </p:txBody>
      </p:sp>
    </p:spTree>
    <p:extLst>
      <p:ext uri="{BB962C8B-B14F-4D97-AF65-F5344CB8AC3E}">
        <p14:creationId xmlns:p14="http://schemas.microsoft.com/office/powerpoint/2010/main" val="240553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1497"/>
          </a:xfrm>
        </p:spPr>
        <p:txBody>
          <a:bodyPr/>
          <a:lstStyle/>
          <a:p>
            <a:r>
              <a:rPr lang="en-IN" b="1" dirty="0">
                <a:effectLst/>
              </a:rPr>
              <a:t>The stomach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9" y="1763222"/>
            <a:ext cx="67203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/>
              <a:t>Surgical anatomy</a:t>
            </a:r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Stomach</a:t>
            </a:r>
            <a:r>
              <a:rPr lang="en-IN" b="1" dirty="0"/>
              <a:t> </a:t>
            </a:r>
            <a:r>
              <a:rPr lang="en-IN" dirty="0"/>
              <a:t>cardia, fundus. Body, pyloric antrum, pyloric canal, pyloric ostium.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/>
              <a:t>Oesophagus</a:t>
            </a:r>
            <a:r>
              <a:rPr lang="en-IN" b="1"/>
              <a:t> </a:t>
            </a:r>
            <a:r>
              <a:rPr lang="en-IN" dirty="0"/>
              <a:t>entry at cardiac ostium of stomach.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Fundus</a:t>
            </a:r>
            <a:r>
              <a:rPr lang="en-IN" b="1" dirty="0"/>
              <a:t> </a:t>
            </a:r>
            <a:r>
              <a:rPr lang="en-IN" dirty="0"/>
              <a:t>is relatively smaller in canine and dorsal to cardiac ostium.  On radiography gas present.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i="1" dirty="0"/>
              <a:t>Body of stomach:</a:t>
            </a:r>
            <a:r>
              <a:rPr lang="en-IN" dirty="0"/>
              <a:t> lies against left lobe of liver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i="1" dirty="0"/>
              <a:t>Pyloric antrum:</a:t>
            </a:r>
            <a:r>
              <a:rPr lang="en-IN" dirty="0"/>
              <a:t> funnel shaped, open into pyloric canal.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i="1" dirty="0"/>
              <a:t>Pyloric ostium:</a:t>
            </a:r>
            <a:r>
              <a:rPr lang="en-IN" b="1" dirty="0"/>
              <a:t> </a:t>
            </a:r>
            <a:r>
              <a:rPr lang="en-IN" dirty="0"/>
              <a:t>end of pyloric canal and empties into duodenum.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/>
              <a:t>Blood supply:</a:t>
            </a:r>
            <a:r>
              <a:rPr lang="en-IN" dirty="0"/>
              <a:t> Aorta, Celiac artery, Gastric artery on lesser curvature &amp; gastroepiploic artery on greater curvature of stomach.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Digestive System of the Dog">
            <a:extLst>
              <a:ext uri="{FF2B5EF4-FFF2-40B4-BE49-F238E27FC236}">
                <a16:creationId xmlns:a16="http://schemas.microsoft.com/office/drawing/2014/main" id="{9BEA50C6-C534-4169-A333-D3E3D9F3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36" y="1605344"/>
            <a:ext cx="4039063" cy="413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7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">
            <a:extLst>
              <a:ext uri="{FF2B5EF4-FFF2-40B4-BE49-F238E27FC236}">
                <a16:creationId xmlns:a16="http://schemas.microsoft.com/office/drawing/2014/main" id="{47697F1A-3A90-41EE-98CE-E615F438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-2940"/>
            <a:ext cx="7782916" cy="6860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D74A-9E42-4EC7-980D-4515CA84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Affections of the stomach</a:t>
            </a:r>
          </a:p>
        </p:txBody>
      </p:sp>
    </p:spTree>
    <p:extLst>
      <p:ext uri="{BB962C8B-B14F-4D97-AF65-F5344CB8AC3E}">
        <p14:creationId xmlns:p14="http://schemas.microsoft.com/office/powerpoint/2010/main" val="54700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023116" cy="791497"/>
          </a:xfrm>
        </p:spPr>
        <p:txBody>
          <a:bodyPr>
            <a:normAutofit/>
          </a:bodyPr>
          <a:lstStyle/>
          <a:p>
            <a:r>
              <a:rPr lang="en-IN" b="1" dirty="0">
                <a:effectLst/>
              </a:rPr>
              <a:t>Pyloric stenosis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8" y="1763222"/>
            <a:ext cx="53263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Diagnosis: on the basis of the history and sign discussed above. </a:t>
            </a:r>
          </a:p>
          <a:p>
            <a:r>
              <a:rPr lang="en-IN" dirty="0"/>
              <a:t>Radiography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Survey Radiograph of abdomen may reveal gastric distention (usually filled with fluid)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Contrast Radiography reveals delayed emptying – Pyloric wall thickening and/or filling defect in the pylorus.</a:t>
            </a:r>
          </a:p>
          <a:p>
            <a:r>
              <a:rPr lang="en-IN" b="1" dirty="0"/>
              <a:t>Note: </a:t>
            </a:r>
            <a:r>
              <a:rPr lang="en-IN" dirty="0"/>
              <a:t>Normal elimination of liquid barium does not rule out gastric outflow obstruction</a:t>
            </a:r>
          </a:p>
          <a:p>
            <a:pPr lvl="0"/>
            <a:endParaRPr lang="en-IN" dirty="0"/>
          </a:p>
        </p:txBody>
      </p:sp>
      <p:pic>
        <p:nvPicPr>
          <p:cNvPr id="5124" name="Picture 4" descr="Laparoscopic Ramstedt pyloromyotomy. Dog no. 3. Ventrodorsal ...">
            <a:extLst>
              <a:ext uri="{FF2B5EF4-FFF2-40B4-BE49-F238E27FC236}">
                <a16:creationId xmlns:a16="http://schemas.microsoft.com/office/drawing/2014/main" id="{03ACADA5-788C-4643-BF90-DC149A4F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05" y="1089317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3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B03AB1B6-93F9-442F-B23B-A9D70DCC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2" y="1"/>
            <a:ext cx="428311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9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3CC057DA-5C7A-497B-98AD-F360B9B0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16" y="-1"/>
            <a:ext cx="6538358" cy="685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5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">
            <a:extLst>
              <a:ext uri="{FF2B5EF4-FFF2-40B4-BE49-F238E27FC236}">
                <a16:creationId xmlns:a16="http://schemas.microsoft.com/office/drawing/2014/main" id="{5C117E19-B5BA-44D1-B74B-B2DCF6071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 bwMode="auto">
          <a:xfrm>
            <a:off x="3241964" y="0"/>
            <a:ext cx="58813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6D84BA9-4916-4B24-ACEC-98BF2D8C1524}"/>
              </a:ext>
            </a:extLst>
          </p:cNvPr>
          <p:cNvSpPr/>
          <p:nvPr/>
        </p:nvSpPr>
        <p:spPr>
          <a:xfrm>
            <a:off x="6386945" y="1662537"/>
            <a:ext cx="290944" cy="130232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5B65151-D84F-4D37-B87E-BDA0D8BEAA17}"/>
              </a:ext>
            </a:extLst>
          </p:cNvPr>
          <p:cNvSpPr/>
          <p:nvPr/>
        </p:nvSpPr>
        <p:spPr>
          <a:xfrm>
            <a:off x="6373085" y="3934667"/>
            <a:ext cx="290944" cy="130232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67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5975D00C-226F-4456-9E7F-62CB1D8D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8" y="415636"/>
            <a:ext cx="12197828" cy="6023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C67077-E212-4193-91B2-C216E8BE8F18}"/>
              </a:ext>
            </a:extLst>
          </p:cNvPr>
          <p:cNvSpPr/>
          <p:nvPr/>
        </p:nvSpPr>
        <p:spPr>
          <a:xfrm>
            <a:off x="8354299" y="3429000"/>
            <a:ext cx="3685307" cy="2680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4512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4194</TotalTime>
  <Words>207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The sTomach</vt:lpstr>
      <vt:lpstr>The stomach</vt:lpstr>
      <vt:lpstr>PowerPoint Presentation</vt:lpstr>
      <vt:lpstr>Affections of the stomach</vt:lpstr>
      <vt:lpstr>Pyloric stenosis</vt:lpstr>
      <vt:lpstr>PowerPoint Presentation</vt:lpstr>
      <vt:lpstr>PowerPoint Presentation</vt:lpstr>
      <vt:lpstr>PowerPoint Presentation</vt:lpstr>
      <vt:lpstr>PowerPoint Presentation</vt:lpstr>
      <vt:lpstr>Pyloric stenosis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Thorax</dc:title>
  <dc:creator>919956106424</dc:creator>
  <cp:lastModifiedBy>Gulshan Kumar</cp:lastModifiedBy>
  <cp:revision>70</cp:revision>
  <dcterms:created xsi:type="dcterms:W3CDTF">2020-04-03T07:38:01Z</dcterms:created>
  <dcterms:modified xsi:type="dcterms:W3CDTF">2021-09-07T03:35:03Z</dcterms:modified>
</cp:coreProperties>
</file>