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5" r:id="rId3"/>
    <p:sldId id="310" r:id="rId4"/>
    <p:sldId id="312" r:id="rId5"/>
    <p:sldId id="313" r:id="rId6"/>
    <p:sldId id="314" r:id="rId7"/>
    <p:sldId id="315" r:id="rId8"/>
    <p:sldId id="317" r:id="rId9"/>
    <p:sldId id="319" r:id="rId10"/>
    <p:sldId id="318" r:id="rId11"/>
    <p:sldId id="320" r:id="rId12"/>
    <p:sldId id="316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291" autoAdjust="0"/>
  </p:normalViewPr>
  <p:slideViewPr>
    <p:cSldViewPr>
      <p:cViewPr varScale="1">
        <p:scale>
          <a:sx n="65" d="100"/>
          <a:sy n="65" d="100"/>
        </p:scale>
        <p:origin x="82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9AFC-A3E8-4ABC-9E65-3176B877F3D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91B3-386F-4189-AD43-BDFDFCD02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88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Fractures-4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Gulshan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Kumar</a:t>
            </a: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MVSc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PhD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6C854-2B41-4214-A86C-1732E4AB83DC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AB5E0-F38B-46AF-884C-03D0D512C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22437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Open reduction and internal fixation (ORIF)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Extramedullary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Plate &amp; Screws</a:t>
            </a:r>
          </a:p>
          <a:p>
            <a:pPr lvl="3"/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Neutrallization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plate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Dynamic compression plate-DCP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Limited contact Dynamic compression plate-LC-DCP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Buttress plates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Reconstruction Plates</a:t>
            </a:r>
          </a:p>
          <a:p>
            <a:pPr lvl="3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914400" lvl="2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4DAA5-F60C-DA98-EC1A-0452FCA2F07E}"/>
              </a:ext>
            </a:extLst>
          </p:cNvPr>
          <p:cNvSpPr txBox="1"/>
          <p:nvPr/>
        </p:nvSpPr>
        <p:spPr>
          <a:xfrm>
            <a:off x="1371600" y="3810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The METHODS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5122" name="Picture 2" descr="Neutron Stainless Steel SS Dynamic Compression Plates, Rs 300/piece | ID:  8546715562">
            <a:extLst>
              <a:ext uri="{FF2B5EF4-FFF2-40B4-BE49-F238E27FC236}">
                <a16:creationId xmlns:a16="http://schemas.microsoft.com/office/drawing/2014/main" id="{81629400-BA95-0AC3-8D59-401BE987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08" y="268551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t LC-DCP Safety Lock Plate 3.5, Vet LC-DCP Safety Lock Plate 3.5  Manufacturer, Vet LC-DCP Safety Lock Plate 3.5 Suppliers, Small Fragment  Locking Plates">
            <a:extLst>
              <a:ext uri="{FF2B5EF4-FFF2-40B4-BE49-F238E27FC236}">
                <a16:creationId xmlns:a16="http://schemas.microsoft.com/office/drawing/2014/main" id="{DAF99D89-46DC-4D61-E4EC-5D7EEA5D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08" y="867356"/>
            <a:ext cx="291465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2.7mm Reconstruction Plate | Orthopaedic Implants manufacturers &amp; suppliers  Company - Auxein Medical">
            <a:extLst>
              <a:ext uri="{FF2B5EF4-FFF2-40B4-BE49-F238E27FC236}">
                <a16:creationId xmlns:a16="http://schemas.microsoft.com/office/drawing/2014/main" id="{D1C80BC8-734F-8756-099F-1B6FC09D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408" y="3497909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ondylar Buttress Plate at Rs 1800/piece | Orthopedic Trauma Plates - Basic  Healthcare Products Private Limited, Baddi | ID: 14039486491">
            <a:extLst>
              <a:ext uri="{FF2B5EF4-FFF2-40B4-BE49-F238E27FC236}">
                <a16:creationId xmlns:a16="http://schemas.microsoft.com/office/drawing/2014/main" id="{F4B3760B-597E-22FC-E47F-F40F3432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408" y="1340717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4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22437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Open reduction and internal fixation (ORIF)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Extramedullary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Wire (cerclage,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hemicerclage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4DAA5-F60C-DA98-EC1A-0452FCA2F07E}"/>
              </a:ext>
            </a:extLst>
          </p:cNvPr>
          <p:cNvSpPr txBox="1"/>
          <p:nvPr/>
        </p:nvSpPr>
        <p:spPr>
          <a:xfrm>
            <a:off x="1371600" y="3810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The METHODS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6146" name="Picture 2" descr="Cerclage wires technique">
            <a:extLst>
              <a:ext uri="{FF2B5EF4-FFF2-40B4-BE49-F238E27FC236}">
                <a16:creationId xmlns:a16="http://schemas.microsoft.com/office/drawing/2014/main" id="{43C00A85-F9BA-F118-8529-23555C5E5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89" y="228600"/>
            <a:ext cx="395111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ternal Fracture Fixation | Veterian Key">
            <a:extLst>
              <a:ext uri="{FF2B5EF4-FFF2-40B4-BE49-F238E27FC236}">
                <a16:creationId xmlns:a16="http://schemas.microsoft.com/office/drawing/2014/main" id="{71E11C7B-C9DE-21F7-2B06-CD33D75E0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7" y="121622"/>
            <a:ext cx="2233613" cy="56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5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22437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Closed reduction and internal fixation (CRIF)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ILN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MIPO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4DAA5-F60C-DA98-EC1A-0452FCA2F07E}"/>
              </a:ext>
            </a:extLst>
          </p:cNvPr>
          <p:cNvSpPr txBox="1"/>
          <p:nvPr/>
        </p:nvSpPr>
        <p:spPr>
          <a:xfrm>
            <a:off x="1371600" y="3810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The METHODS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D22EC-AB5C-243D-F024-171DDC14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18" y="838200"/>
            <a:ext cx="8417807" cy="5638800"/>
          </a:xfrm>
          <a:prstGeom prst="rect">
            <a:avLst/>
          </a:prstGeom>
        </p:spPr>
      </p:pic>
      <p:pic>
        <p:nvPicPr>
          <p:cNvPr id="7172" name="Picture 4" descr="Interlocking nail for Diaphyseal fractures with one reconstructible wedge">
            <a:extLst>
              <a:ext uri="{FF2B5EF4-FFF2-40B4-BE49-F238E27FC236}">
                <a16:creationId xmlns:a16="http://schemas.microsoft.com/office/drawing/2014/main" id="{2AFA432B-1A3E-454A-80E2-1851F4B6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17" y="992814"/>
            <a:ext cx="4567378" cy="61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E15C96-B488-909B-42C5-87DC513BF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43" y="0"/>
            <a:ext cx="10474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13037"/>
            <a:ext cx="10972800" cy="20875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239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Thanks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1963400" cy="14700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methods </a:t>
            </a:r>
            <a:br>
              <a:rPr 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of </a:t>
            </a:r>
            <a:br>
              <a:rPr 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6C854-2B41-4214-A86C-1732E4AB83DC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AB5E0-F38B-46AF-884C-03D0D512C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8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22437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Closed reduction and immobilization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Casts and splints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POP, Fibre glass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Thomas, Meta 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4DAA5-F60C-DA98-EC1A-0452FCA2F07E}"/>
              </a:ext>
            </a:extLst>
          </p:cNvPr>
          <p:cNvSpPr txBox="1"/>
          <p:nvPr/>
        </p:nvSpPr>
        <p:spPr>
          <a:xfrm>
            <a:off x="1371600" y="3810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The METHODS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Closed reduction and external fixation (CREF)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4DAA5-F60C-DA98-EC1A-0452FCA2F07E}"/>
              </a:ext>
            </a:extLst>
          </p:cNvPr>
          <p:cNvSpPr txBox="1"/>
          <p:nvPr/>
        </p:nvSpPr>
        <p:spPr>
          <a:xfrm>
            <a:off x="1371600" y="3810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The METHODS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9" name="Picture 2" descr="Effective Casting Techniques | Clinician's Brief">
            <a:extLst>
              <a:ext uri="{FF2B5EF4-FFF2-40B4-BE49-F238E27FC236}">
                <a16:creationId xmlns:a16="http://schemas.microsoft.com/office/drawing/2014/main" id="{F8D70825-05F7-B0EF-2E65-5270C11E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87423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ffective Casting Techniques | Clinician's Brief">
            <a:extLst>
              <a:ext uri="{FF2B5EF4-FFF2-40B4-BE49-F238E27FC236}">
                <a16:creationId xmlns:a16="http://schemas.microsoft.com/office/drawing/2014/main" id="{4392D5AB-2EA1-D463-1E07-77BF733A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785480"/>
            <a:ext cx="6052160" cy="45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144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Open/close reduction external skeletal fixation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4DAA5-F60C-DA98-EC1A-0452FCA2F07E}"/>
              </a:ext>
            </a:extLst>
          </p:cNvPr>
          <p:cNvSpPr txBox="1"/>
          <p:nvPr/>
        </p:nvSpPr>
        <p:spPr>
          <a:xfrm>
            <a:off x="1371600" y="3810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The METHODS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2050" name="Picture 2" descr="Fracture fixation: external skeletal fixator technique in dogs | Vetlexicon  Canis from Vetlexicon | Definitive Veterinary Intelligence">
            <a:extLst>
              <a:ext uri="{FF2B5EF4-FFF2-40B4-BE49-F238E27FC236}">
                <a16:creationId xmlns:a16="http://schemas.microsoft.com/office/drawing/2014/main" id="{743636A6-EA90-5006-6EA9-08AEBDF4A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16222" r="6000" b="14445"/>
          <a:stretch/>
        </p:blipFill>
        <p:spPr bwMode="auto">
          <a:xfrm rot="5400000">
            <a:off x="8039099" y="2026234"/>
            <a:ext cx="533400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D1D81-9BE9-EC88-E5C0-DB2867B70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355" y="1497857"/>
            <a:ext cx="5201891" cy="47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22437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Open reduction without internal fixation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Open reduction followed by casts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4DAA5-F60C-DA98-EC1A-0452FCA2F07E}"/>
              </a:ext>
            </a:extLst>
          </p:cNvPr>
          <p:cNvSpPr txBox="1"/>
          <p:nvPr/>
        </p:nvSpPr>
        <p:spPr>
          <a:xfrm>
            <a:off x="1371600" y="3810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The METHODS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22437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Open reduction and internal fixation (ORIF)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Intra-medullary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Pins: Steinmann, Kirschner-wire (K), Rush pins,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Kuntscher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nail Interlocking Nail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4DAA5-F60C-DA98-EC1A-0452FCA2F07E}"/>
              </a:ext>
            </a:extLst>
          </p:cNvPr>
          <p:cNvSpPr txBox="1"/>
          <p:nvPr/>
        </p:nvSpPr>
        <p:spPr>
          <a:xfrm>
            <a:off x="1371600" y="3810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The METHODS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74DD1-B295-55E8-0DF4-FE0EAD7F3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18"/>
          <a:stretch/>
        </p:blipFill>
        <p:spPr>
          <a:xfrm>
            <a:off x="9220200" y="3192206"/>
            <a:ext cx="2964426" cy="3112311"/>
          </a:xfrm>
          <a:prstGeom prst="rect">
            <a:avLst/>
          </a:prstGeom>
        </p:spPr>
      </p:pic>
      <p:pic>
        <p:nvPicPr>
          <p:cNvPr id="3080" name="Picture 8" descr="Kirschner K-Wire, Pins &amp; Wires - Consopharma Plus, New Delhi | ID:  14730862873">
            <a:extLst>
              <a:ext uri="{FF2B5EF4-FFF2-40B4-BE49-F238E27FC236}">
                <a16:creationId xmlns:a16="http://schemas.microsoft.com/office/drawing/2014/main" id="{B60D77FE-39C9-AD9B-1F66-8FC473CCE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b="23308"/>
          <a:stretch/>
        </p:blipFill>
        <p:spPr bwMode="auto">
          <a:xfrm rot="5400000">
            <a:off x="-1011631" y="3470498"/>
            <a:ext cx="3783236" cy="17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rtopedic Rush Pin Nail at Rs 100 | Interlocking Nails | ID: 3949962248">
            <a:extLst>
              <a:ext uri="{FF2B5EF4-FFF2-40B4-BE49-F238E27FC236}">
                <a16:creationId xmlns:a16="http://schemas.microsoft.com/office/drawing/2014/main" id="{9EAA1B9A-E077-61DA-F2CC-CA06D7040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8" b="40857"/>
          <a:stretch/>
        </p:blipFill>
        <p:spPr bwMode="auto">
          <a:xfrm>
            <a:off x="3451305" y="3660742"/>
            <a:ext cx="4092495" cy="12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emur Interlocking Nails at Rs 1000 | Bhayandar East | Thane| ID:  13342625130">
            <a:extLst>
              <a:ext uri="{FF2B5EF4-FFF2-40B4-BE49-F238E27FC236}">
                <a16:creationId xmlns:a16="http://schemas.microsoft.com/office/drawing/2014/main" id="{2B9A93B1-DBC7-ACC9-71DD-687501E12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966" r="37755" b="3600"/>
          <a:stretch/>
        </p:blipFill>
        <p:spPr bwMode="auto">
          <a:xfrm rot="16200000">
            <a:off x="4921256" y="3746421"/>
            <a:ext cx="1109089" cy="40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22437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Open reduction and internal fixation (ORIF)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Extramedullary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Screws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Cancellous &amp; cortical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Lag screws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Cannulated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Self tapping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4DAA5-F60C-DA98-EC1A-0452FCA2F07E}"/>
              </a:ext>
            </a:extLst>
          </p:cNvPr>
          <p:cNvSpPr txBox="1"/>
          <p:nvPr/>
        </p:nvSpPr>
        <p:spPr>
          <a:xfrm>
            <a:off x="1371600" y="3810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The METHODS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22437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Open reduction and internal fixation (ORIF)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Extramedullary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Screws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Cancellous &amp; cortical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Lag screws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Cannulated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Self tapping</a:t>
            </a:r>
          </a:p>
          <a:p>
            <a:pPr lvl="3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Locking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4DAA5-F60C-DA98-EC1A-0452FCA2F07E}"/>
              </a:ext>
            </a:extLst>
          </p:cNvPr>
          <p:cNvSpPr txBox="1"/>
          <p:nvPr/>
        </p:nvSpPr>
        <p:spPr>
          <a:xfrm>
            <a:off x="1371600" y="3810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The METHODS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38D495-162C-BB31-6768-940AB3E79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13474"/>
            <a:ext cx="38862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F02D550-1400-865C-3A48-707E52F6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46983"/>
            <a:ext cx="3429000" cy="12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399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Castellar</vt:lpstr>
      <vt:lpstr>Garamond</vt:lpstr>
      <vt:lpstr>Office Theme</vt:lpstr>
      <vt:lpstr>Fractures-4</vt:lpstr>
      <vt:lpstr>methods  of 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Ultrasonographic Image Interpretation</dc:title>
  <dc:creator>ishita</dc:creator>
  <cp:lastModifiedBy>Gulshan Kumar</cp:lastModifiedBy>
  <cp:revision>40</cp:revision>
  <dcterms:created xsi:type="dcterms:W3CDTF">2006-08-16T00:00:00Z</dcterms:created>
  <dcterms:modified xsi:type="dcterms:W3CDTF">2022-06-23T17:55:48Z</dcterms:modified>
</cp:coreProperties>
</file>