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0" r:id="rId3"/>
    <p:sldId id="314" r:id="rId4"/>
    <p:sldId id="315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5" r:id="rId23"/>
    <p:sldId id="334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 autoAdjust="0"/>
    <p:restoredTop sz="94291" autoAdjust="0"/>
  </p:normalViewPr>
  <p:slideViewPr>
    <p:cSldViewPr>
      <p:cViewPr varScale="1">
        <p:scale>
          <a:sx n="69" d="100"/>
          <a:sy n="69" d="100"/>
        </p:scale>
        <p:origin x="-750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49AFC-A3E8-4ABC-9E65-3176B877F3D5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591B3-386F-4189-AD43-BDFDFCD02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88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 </a:t>
            </a:r>
            <a:br>
              <a:rPr lang="en-US" sz="6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</a:br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of horse</a:t>
            </a:r>
            <a:endParaRPr lang="en-US" sz="6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Gulshan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Kumar</a:t>
            </a:r>
          </a:p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MVSc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PhD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E6C854-2B41-4214-A86C-1732E4AB83DC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CAB5E0-F38B-46AF-884C-03D0D512C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Angles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437C-F81F-27CD-989B-0B3EA3488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38" y="1078470"/>
            <a:ext cx="6983062" cy="50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Ratios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0E0041-ED0D-1407-667F-447CA9D0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56" y="892819"/>
            <a:ext cx="5938844" cy="5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Ratios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736B82-85A2-A027-305F-1A5460C3C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905178"/>
            <a:ext cx="6172200" cy="511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Front leg conformation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99154-92C9-0522-5DF2-CB99BB840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51" y="1588883"/>
            <a:ext cx="9829949" cy="48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5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Front leg conformation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FD1187-6639-942E-F6F4-CE0B45111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16" y="1109964"/>
            <a:ext cx="8799968" cy="5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5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Hing leg conformation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1370CC-64C3-8F93-B158-B27C9E2E8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358" y="1542637"/>
            <a:ext cx="8655113" cy="49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5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Hing leg conformation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81E9A0-B9E6-C7F9-1712-541803AED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129" y="1189776"/>
            <a:ext cx="8546471" cy="52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Lower leg conformation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21B7C7-17BE-E2F1-52A5-B280ADBCB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4" t="15650" r="23306" b="9498"/>
          <a:stretch/>
        </p:blipFill>
        <p:spPr>
          <a:xfrm>
            <a:off x="1454522" y="1540249"/>
            <a:ext cx="3926020" cy="4694479"/>
          </a:xfrm>
          <a:prstGeom prst="rect">
            <a:avLst/>
          </a:prstGeom>
        </p:spPr>
      </p:pic>
      <p:pic>
        <p:nvPicPr>
          <p:cNvPr id="2050" name="Picture 2" descr="The role of the hoof and shoeing | Veterian Key">
            <a:extLst>
              <a:ext uri="{FF2B5EF4-FFF2-40B4-BE49-F238E27FC236}">
                <a16:creationId xmlns:a16="http://schemas.microsoft.com/office/drawing/2014/main" xmlns="" id="{E914F1C4-AF4B-F767-266D-2739DE1A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24" y="1579944"/>
            <a:ext cx="5327276" cy="46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Muscling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6ECA1B-652F-4D6B-FD73-AAA1F958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062" y="1524000"/>
            <a:ext cx="5924738" cy="4884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B1DBB7-4F64-B5C3-730A-48F4384B3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672" y="-10482"/>
            <a:ext cx="2629128" cy="63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When in motion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8" t="14961" r="52243" b="10721"/>
          <a:stretch/>
        </p:blipFill>
        <p:spPr bwMode="auto">
          <a:xfrm>
            <a:off x="3124200" y="388646"/>
            <a:ext cx="1600200" cy="543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9" t="14961" r="18435" b="10721"/>
          <a:stretch/>
        </p:blipFill>
        <p:spPr bwMode="auto">
          <a:xfrm>
            <a:off x="4944341" y="305133"/>
            <a:ext cx="2074718" cy="543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3" t="68750" r="22546" b="10436"/>
          <a:stretch/>
        </p:blipFill>
        <p:spPr bwMode="auto">
          <a:xfrm>
            <a:off x="3399492" y="5589935"/>
            <a:ext cx="1049616" cy="82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67330" r="50879" b="16412"/>
          <a:stretch/>
        </p:blipFill>
        <p:spPr bwMode="auto">
          <a:xfrm>
            <a:off x="5387688" y="5230446"/>
            <a:ext cx="1298864" cy="11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5" t="58807" r="49574" b="21705"/>
          <a:stretch/>
        </p:blipFill>
        <p:spPr bwMode="auto">
          <a:xfrm>
            <a:off x="7356765" y="5112326"/>
            <a:ext cx="1690255" cy="142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 t="14961" r="34381" b="10721"/>
          <a:stretch/>
        </p:blipFill>
        <p:spPr bwMode="auto">
          <a:xfrm>
            <a:off x="7162800" y="231675"/>
            <a:ext cx="2074718" cy="543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09310" y="849868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aramond" pitchFamily="18" charset="0"/>
              </a:rPr>
              <a:t>Paddling</a:t>
            </a:r>
            <a:endParaRPr lang="en-US" sz="2800" dirty="0">
              <a:latin typeface="Garamon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85205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aramond" pitchFamily="18" charset="0"/>
              </a:rPr>
              <a:t>Winging</a:t>
            </a:r>
            <a:endParaRPr lang="en-US" sz="28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9144000" cy="52016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914400" lvl="1" indent="-514350"/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shape or structure of a horse, and it can impact a horse's athletic ability</a:t>
            </a:r>
          </a:p>
          <a:p>
            <a:pPr marL="914400" lvl="1" indent="-514350"/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From distance</a:t>
            </a:r>
          </a:p>
          <a:p>
            <a:pPr marL="914400" lvl="1" indent="-514350"/>
            <a:r>
              <a:rPr lang="en-IN" sz="3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Up close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</p:spTree>
    <p:extLst>
      <p:ext uri="{BB962C8B-B14F-4D97-AF65-F5344CB8AC3E}">
        <p14:creationId xmlns:p14="http://schemas.microsoft.com/office/powerpoint/2010/main" val="42456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When in motion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8" t="14961" r="52243" b="10721"/>
          <a:stretch/>
        </p:blipFill>
        <p:spPr bwMode="auto">
          <a:xfrm>
            <a:off x="5230160" y="388646"/>
            <a:ext cx="1600200" cy="543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3" t="68750" r="22546" b="10436"/>
          <a:stretch/>
        </p:blipFill>
        <p:spPr bwMode="auto">
          <a:xfrm>
            <a:off x="5505452" y="5589935"/>
            <a:ext cx="1049616" cy="82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34400" y="99060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Plaiting/rope walking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4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When in motion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4400" y="99060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Interfering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5344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Overreaching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532832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Forging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t="17118" r="34408" b="64444"/>
          <a:stretch/>
        </p:blipFill>
        <p:spPr bwMode="auto">
          <a:xfrm>
            <a:off x="3003033" y="1561938"/>
            <a:ext cx="5988566" cy="2159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5" t="37690" r="37336" b="39772"/>
          <a:stretch/>
        </p:blipFill>
        <p:spPr bwMode="auto">
          <a:xfrm>
            <a:off x="3075709" y="3707343"/>
            <a:ext cx="3096491" cy="1648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t="62123" r="34408" b="10646"/>
          <a:stretch/>
        </p:blipFill>
        <p:spPr bwMode="auto">
          <a:xfrm>
            <a:off x="5867400" y="3731506"/>
            <a:ext cx="3048000" cy="1623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7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When in motion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8" t="46212" r="26101" b="31250"/>
          <a:stretch/>
        </p:blipFill>
        <p:spPr bwMode="auto">
          <a:xfrm>
            <a:off x="1249710" y="1828799"/>
            <a:ext cx="9646890" cy="4042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3745468"/>
            <a:ext cx="14156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Shin Hitting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8600" y="4355068"/>
            <a:ext cx="14156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Hock Hitting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4964668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Speedy Cutting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5421868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Scalping</a:t>
            </a:r>
            <a:endParaRPr lang="en-U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57150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When in motion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1000" y="54203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Cross-firing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8" t="18561" r="26101" b="58144"/>
          <a:stretch/>
        </p:blipFill>
        <p:spPr bwMode="auto">
          <a:xfrm>
            <a:off x="1676400" y="1738744"/>
            <a:ext cx="8686800" cy="3762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9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90055" y="2819400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lameness</a:t>
            </a:r>
            <a:endParaRPr lang="en-US" sz="8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08" y="990601"/>
            <a:ext cx="9906000" cy="52016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Lameness is an indication of a structural or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functional disorder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 one or more limbs or the back that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is evident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while the horse is standing or at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movement.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marL="457200" lvl="1" indent="0" algn="ctr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OR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Lameness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is a term used to describe a horse’s change in gait, usually in response to pain somewhere in a limb, but also possibly as a result of a mechanical restriction on movement.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lameness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08" y="990601"/>
            <a:ext cx="9906000" cy="52016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Lameness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may be caused by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Trauma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Congenital or acquired anomalies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Infections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Metabolic disturbances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Circulatory or nervous disorders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en-U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Lameness due to pain is most common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lameness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2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08" y="990601"/>
            <a:ext cx="9906000" cy="520168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Objectives of examination for lameness</a:t>
            </a: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To know whether the horse is lame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Which limb or limbs are involved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The site or sites of the problem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The specific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cause of the problem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The appropriate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treatment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The prognosis for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recovery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Examination for lameness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08" y="990601"/>
            <a:ext cx="9906000" cy="520168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Steps in examination for lameness</a:t>
            </a: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Complete history including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signalment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and use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Visual exam of the horse at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rest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Palpation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of the musculoskeletal system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including hoof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tester examination of the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feet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Observation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of the horse in motion (usually at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 straight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walk and trot/lope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followed by circling) appropriate treatment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Manipulative tests such as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fl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exion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tests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Diagnostic anesthesia if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necessary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Diagnostic imaging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Examination for lameness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4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08" y="990601"/>
            <a:ext cx="9906000" cy="520168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Supporting limb lameness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Evident when supporting weight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Swinging limb lameness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Evident when the limb is in motion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Mixed lameness</a:t>
            </a:r>
          </a:p>
          <a:p>
            <a:pPr lvl="1"/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Evident both when the limb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is 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moving (swing phase) and when it is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supporting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weight (stance phase). Mixed lameness can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involve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any combination of structures affected in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swinging  </a:t>
            </a:r>
            <a:r>
              <a:rPr lang="en-US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or supporting-limb lameness.</a:t>
            </a:r>
            <a:endParaRPr lang="en-US" sz="2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classification of lameness….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se definition and meaning | Collins English Dictionary">
            <a:extLst>
              <a:ext uri="{FF2B5EF4-FFF2-40B4-BE49-F238E27FC236}">
                <a16:creationId xmlns:a16="http://schemas.microsoft.com/office/drawing/2014/main" xmlns="" id="{EE4A3888-5B90-4370-C52A-D99628DC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525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4391C9-3D89-355C-2ABF-0590D30D08F6}"/>
              </a:ext>
            </a:extLst>
          </p:cNvPr>
          <p:cNvSpPr txBox="1"/>
          <p:nvPr/>
        </p:nvSpPr>
        <p:spPr>
          <a:xfrm>
            <a:off x="2209800" y="2514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Garamond" panose="02020404030301010803" pitchFamily="18" charset="0"/>
              </a:rPr>
              <a:t>Points???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08" y="990601"/>
            <a:ext cx="9906000" cy="52016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Primary or baseline lameness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To be examined before flexion tests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Compensatory/complementary lameness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Evident when the limb is in motion</a:t>
            </a: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….classification of lameness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08" y="990601"/>
            <a:ext cx="9906000" cy="520168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History (Questions to be asked)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How long has the horse been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lame? (Acute/chronic???)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Has the horse been rested or exercised during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the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lameness period?</a:t>
            </a:r>
          </a:p>
          <a:p>
            <a:pPr lvl="1"/>
            <a:r>
              <a:rPr lang="en-US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Has the lameness worsened/stayed the same/improved?</a:t>
            </a:r>
          </a:p>
          <a:p>
            <a:pPr lvl="1"/>
            <a:r>
              <a:rPr lang="en-US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Was the cause of lameness observed?</a:t>
            </a:r>
          </a:p>
          <a:p>
            <a:pPr lvl="1"/>
            <a:r>
              <a:rPr lang="en-US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Does the horse warm out of lameness?</a:t>
            </a:r>
          </a:p>
          <a:p>
            <a:pPr lvl="1"/>
            <a:r>
              <a:rPr lang="en-US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What treatment was given? Was it helpful?</a:t>
            </a:r>
          </a:p>
          <a:p>
            <a:pPr lvl="1"/>
            <a:r>
              <a:rPr lang="en-US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When was the horse last shod /trimmed?</a:t>
            </a:r>
            <a:endParaRPr lang="en-US" sz="2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en-US" sz="28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steps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se definition and meaning | Collins English Dictionary">
            <a:extLst>
              <a:ext uri="{FF2B5EF4-FFF2-40B4-BE49-F238E27FC236}">
                <a16:creationId xmlns:a16="http://schemas.microsoft.com/office/drawing/2014/main" xmlns="" id="{EE4A3888-5B90-4370-C52A-D99628DC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525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713037"/>
            <a:ext cx="10972800" cy="2087563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sz="239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Thanks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Balance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BB3288-BB41-66F9-DF95-0B917CF1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259" y="1053725"/>
            <a:ext cx="6877110" cy="519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Balance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A97955-84B2-C79E-621F-1B15C194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74" y="897795"/>
            <a:ext cx="7248416" cy="53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Balance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4AD7AF-EB6B-935C-3E08-2B817693A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508" y="1477978"/>
            <a:ext cx="7570692" cy="47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Balance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B3E80D-D1D1-19B6-4FB6-9B5D09C06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9808"/>
            <a:ext cx="5321964" cy="3991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D72E22-D386-DA0B-3CD1-D0C664E3E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599" y="1819809"/>
            <a:ext cx="4603573" cy="39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Balance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1643FE-AAA5-14D2-91E7-C4B6C5BC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99592"/>
            <a:ext cx="7282501" cy="484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0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46719"/>
            <a:ext cx="2971800" cy="520168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I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Angles </a:t>
            </a: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B1C39B-08AB-4705-A3CB-7FE87F3D17F6}"/>
              </a:ext>
            </a:extLst>
          </p:cNvPr>
          <p:cNvSpPr txBox="1"/>
          <p:nvPr/>
        </p:nvSpPr>
        <p:spPr>
          <a:xfrm>
            <a:off x="1415658" y="6336268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Dept. of VSR, College of Veterinary Science &amp; Animal Husbandry, DUVASU, Mathura- 281 001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6E1C0-555A-4E6F-A0E0-BEA73D8F3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80150"/>
            <a:ext cx="587682" cy="501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81D857-EC3A-A913-9F32-5075C82D1D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6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conformation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D82769-A387-6829-888F-CC3F1374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8910" y="1534250"/>
            <a:ext cx="5302045" cy="3968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B7A621-9DD0-52CA-BC8E-C4E3E28AA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556" y="1534250"/>
            <a:ext cx="5793425" cy="39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69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979</Words>
  <Application>Microsoft Office PowerPoint</Application>
  <PresentationFormat>Custom</PresentationFormat>
  <Paragraphs>167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Conformation  of horse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Ultrasonographic Image Interpretation</dc:title>
  <dc:creator>ishita</dc:creator>
  <cp:lastModifiedBy>sk</cp:lastModifiedBy>
  <cp:revision>67</cp:revision>
  <dcterms:created xsi:type="dcterms:W3CDTF">2006-08-16T00:00:00Z</dcterms:created>
  <dcterms:modified xsi:type="dcterms:W3CDTF">2022-07-15T02:16:02Z</dcterms:modified>
</cp:coreProperties>
</file>