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8" r:id="rId10"/>
    <p:sldId id="279" r:id="rId11"/>
    <p:sldId id="280" r:id="rId12"/>
    <p:sldId id="281" r:id="rId13"/>
    <p:sldId id="282" r:id="rId14"/>
    <p:sldId id="296" r:id="rId15"/>
    <p:sldId id="283" r:id="rId16"/>
    <p:sldId id="297" r:id="rId17"/>
    <p:sldId id="298" r:id="rId18"/>
    <p:sldId id="299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74" r:id="rId32"/>
    <p:sldId id="275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7443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 Hazards and Safety</a:t>
            </a:r>
            <a:endParaRPr lang="en-I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066800"/>
            <a:ext cx="6553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     	</a:t>
            </a:r>
            <a:r>
              <a:rPr lang="en-IN" sz="4000" dirty="0" smtClean="0">
                <a:solidFill>
                  <a:srgbClr val="FFFF00"/>
                </a:solidFill>
              </a:rPr>
              <a:t>Dr Sanjay Purohit</a:t>
            </a:r>
            <a:br>
              <a:rPr lang="en-IN" sz="4000" dirty="0" smtClean="0">
                <a:solidFill>
                  <a:srgbClr val="FFFF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algn="ctr"/>
            <a:r>
              <a:rPr lang="en-IN" sz="2400" dirty="0" smtClean="0">
                <a:solidFill>
                  <a:srgbClr val="FFFF00"/>
                </a:solidFill>
              </a:rPr>
              <a:t>Department of Surgery and Radiology</a:t>
            </a:r>
            <a:br>
              <a:rPr lang="en-IN" sz="2400" dirty="0" smtClean="0">
                <a:solidFill>
                  <a:srgbClr val="FFFF00"/>
                </a:solidFill>
              </a:rPr>
            </a:br>
            <a:r>
              <a:rPr lang="en-IN" sz="2400" dirty="0" smtClean="0">
                <a:solidFill>
                  <a:srgbClr val="FFFF00"/>
                </a:solidFill>
              </a:rPr>
              <a:t>DUVASU, Mathura</a:t>
            </a:r>
            <a:br>
              <a:rPr lang="en-IN" sz="2400" dirty="0" smtClean="0">
                <a:solidFill>
                  <a:srgbClr val="FFFF00"/>
                </a:solidFill>
              </a:rPr>
            </a:b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6" name="Picture 2" descr="E:\Department\Va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77638"/>
            <a:ext cx="2514600" cy="246576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248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Prof. Sanjay </a:t>
            </a:r>
            <a:r>
              <a:rPr lang="en-US" dirty="0" err="1" smtClean="0"/>
              <a:t>Purohit</a:t>
            </a:r>
            <a:r>
              <a:rPr lang="en-US" dirty="0" smtClean="0"/>
              <a:t> – Educational &amp; Confidential - contents – collected from different sources -not permitted for replication &amp; commercial purposes  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Units of Radiation</a:t>
            </a:r>
          </a:p>
        </p:txBody>
      </p:sp>
      <p:graphicFrame>
        <p:nvGraphicFramePr>
          <p:cNvPr id="223268" name="Group 36"/>
          <p:cNvGraphicFramePr>
            <a:graphicFrameLocks noGrp="1"/>
          </p:cNvGraphicFramePr>
          <p:nvPr>
            <p:ph idx="4294967295"/>
          </p:nvPr>
        </p:nvGraphicFramePr>
        <p:xfrm>
          <a:off x="0" y="1641475"/>
          <a:ext cx="7772400" cy="4454526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1484313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Roentgen (R) </a:t>
                      </a:r>
                    </a:p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used for measurements in air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(radiation absorbed dose) </a:t>
                      </a:r>
                    </a:p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used for patient dose purposes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(radiation equivalent man) </a:t>
                      </a:r>
                    </a:p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used for worker protection purposes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Units of Radiation</a:t>
            </a:r>
            <a:b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(traditional and SI units)</a:t>
            </a:r>
          </a:p>
        </p:txBody>
      </p:sp>
      <p:graphicFrame>
        <p:nvGraphicFramePr>
          <p:cNvPr id="225327" name="Group 47"/>
          <p:cNvGraphicFramePr>
            <a:graphicFrameLocks noGrp="1"/>
          </p:cNvGraphicFramePr>
          <p:nvPr>
            <p:ph idx="4294967295"/>
          </p:nvPr>
        </p:nvGraphicFramePr>
        <p:xfrm>
          <a:off x="0" y="1641475"/>
          <a:ext cx="7772400" cy="4454526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Traditional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 Units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Roentgen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Coulombs/kg of air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Gray (Gy)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Rem	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Sievert (Sv)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610600" cy="1143000"/>
          </a:xfrm>
        </p:spPr>
        <p:txBody>
          <a:bodyPr lIns="91440" tIns="45720" rIns="91440" bIns="4572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Dose-Limiting Recommendations</a:t>
            </a:r>
            <a:b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Replaced MPD (maximum permissible dose) in 1994</a:t>
            </a:r>
          </a:p>
        </p:txBody>
      </p:sp>
      <p:graphicFrame>
        <p:nvGraphicFramePr>
          <p:cNvPr id="236564" name="Group 20"/>
          <p:cNvGraphicFramePr>
            <a:graphicFrameLocks noGrp="1"/>
          </p:cNvGraphicFramePr>
          <p:nvPr>
            <p:ph idx="4294967295"/>
          </p:nvPr>
        </p:nvGraphicFramePr>
        <p:xfrm>
          <a:off x="0" y="2016125"/>
          <a:ext cx="7772400" cy="3675063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2228850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Occupationally exposed workers</a:t>
                      </a:r>
                    </a:p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	Annual: 5 rem (50 mSv) per year (ED)</a:t>
                      </a:r>
                    </a:p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	Cumulative: 1 rem (10 mSv) times years of age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Char char="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General population</a:t>
                      </a:r>
                    </a:p>
                    <a:p>
                      <a:pPr marL="350838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	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.1 rem (1 mSv) per year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Pregnant Technologists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1475"/>
            <a:ext cx="7772400" cy="4454525"/>
          </a:xfrm>
        </p:spPr>
        <p:txBody>
          <a:bodyPr/>
          <a:lstStyle/>
          <a:p>
            <a:pPr eaLnBrk="1" hangingPunct="1"/>
            <a:r>
              <a:rPr lang="en-US" smtClean="0"/>
              <a:t>What is the dose limit for a pregnant technologist per month?</a:t>
            </a:r>
          </a:p>
          <a:p>
            <a:pPr eaLnBrk="1" hangingPunct="1"/>
            <a:r>
              <a:rPr lang="en-US" smtClean="0"/>
              <a:t>What is it for the entire gestational period?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66800"/>
            <a:ext cx="9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Radiation monitoring devices:</a:t>
            </a:r>
          </a:p>
          <a:p>
            <a:endParaRPr lang="en-IN" sz="3200" b="1" dirty="0" smtClean="0">
              <a:solidFill>
                <a:srgbClr val="002060"/>
              </a:solidFill>
            </a:endParaRPr>
          </a:p>
          <a:p>
            <a:r>
              <a:rPr lang="en-IN" sz="3200" b="1" dirty="0" smtClean="0">
                <a:solidFill>
                  <a:srgbClr val="002060"/>
                </a:solidFill>
              </a:rPr>
              <a:t>1. Pocket dosimeter</a:t>
            </a:r>
          </a:p>
          <a:p>
            <a:endParaRPr lang="en-IN" sz="3200" b="1" dirty="0" smtClean="0">
              <a:solidFill>
                <a:srgbClr val="002060"/>
              </a:solidFill>
            </a:endParaRPr>
          </a:p>
          <a:p>
            <a:r>
              <a:rPr lang="en-IN" sz="3200" b="1" dirty="0" smtClean="0">
                <a:solidFill>
                  <a:srgbClr val="002060"/>
                </a:solidFill>
              </a:rPr>
              <a:t>2. Film badges</a:t>
            </a:r>
          </a:p>
          <a:p>
            <a:endParaRPr lang="en-IN" sz="3200" b="1" dirty="0" smtClean="0">
              <a:solidFill>
                <a:srgbClr val="002060"/>
              </a:solidFill>
            </a:endParaRPr>
          </a:p>
          <a:p>
            <a:r>
              <a:rPr lang="en-IN" sz="3200" b="1" dirty="0" smtClean="0">
                <a:solidFill>
                  <a:srgbClr val="002060"/>
                </a:solidFill>
              </a:rPr>
              <a:t>3. </a:t>
            </a:r>
            <a:r>
              <a:rPr lang="en-IN" sz="3200" b="1" dirty="0" err="1" smtClean="0">
                <a:solidFill>
                  <a:srgbClr val="002060"/>
                </a:solidFill>
              </a:rPr>
              <a:t>Thermoluminescent</a:t>
            </a:r>
            <a:r>
              <a:rPr lang="en-IN" sz="3200" b="1" dirty="0" smtClean="0">
                <a:solidFill>
                  <a:srgbClr val="002060"/>
                </a:solidFill>
              </a:rPr>
              <a:t> dosimeter (TLD) badges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Personnel Monitoring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5105400"/>
            <a:ext cx="3810000" cy="49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rgbClr val="FF0000"/>
                </a:solidFill>
              </a:rPr>
              <a:t>Film badge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dirty="0" smtClean="0"/>
          </a:p>
        </p:txBody>
      </p:sp>
      <p:pic>
        <p:nvPicPr>
          <p:cNvPr id="65540" name="Picture 10" descr="f02-56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1524000"/>
            <a:ext cx="4468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FF00"/>
                </a:solidFill>
              </a:rPr>
              <a:t>Pocket Dosimeter</a:t>
            </a:r>
          </a:p>
          <a:p>
            <a:endParaRPr lang="en-IN" sz="3200" dirty="0" smtClean="0">
              <a:solidFill>
                <a:srgbClr val="002060"/>
              </a:solidFill>
            </a:endParaRPr>
          </a:p>
          <a:p>
            <a:r>
              <a:rPr lang="en-IN" sz="3200" dirty="0" smtClean="0">
                <a:solidFill>
                  <a:srgbClr val="002060"/>
                </a:solidFill>
              </a:rPr>
              <a:t>•Resembles fountain pain with in-built</a:t>
            </a:r>
          </a:p>
          <a:p>
            <a:r>
              <a:rPr lang="en-IN" sz="3200" dirty="0" smtClean="0">
                <a:solidFill>
                  <a:srgbClr val="002060"/>
                </a:solidFill>
              </a:rPr>
              <a:t>ionization chamber &amp; electrometer</a:t>
            </a:r>
          </a:p>
          <a:p>
            <a:endParaRPr lang="en-IN" sz="3200" dirty="0" smtClean="0">
              <a:solidFill>
                <a:srgbClr val="002060"/>
              </a:solidFill>
            </a:endParaRPr>
          </a:p>
          <a:p>
            <a:r>
              <a:rPr lang="en-IN" sz="3200" dirty="0" smtClean="0">
                <a:solidFill>
                  <a:srgbClr val="002060"/>
                </a:solidFill>
              </a:rPr>
              <a:t>Adv- immediate reading</a:t>
            </a:r>
          </a:p>
          <a:p>
            <a:endParaRPr lang="en-IN" sz="3200" dirty="0" smtClean="0">
              <a:solidFill>
                <a:srgbClr val="002060"/>
              </a:solidFill>
            </a:endParaRPr>
          </a:p>
          <a:p>
            <a:r>
              <a:rPr lang="en-IN" sz="3200" dirty="0" err="1" smtClean="0">
                <a:solidFill>
                  <a:srgbClr val="002060"/>
                </a:solidFill>
              </a:rPr>
              <a:t>Dis</a:t>
            </a:r>
            <a:r>
              <a:rPr lang="en-IN" sz="3200" dirty="0" smtClean="0">
                <a:solidFill>
                  <a:srgbClr val="002060"/>
                </a:solidFill>
              </a:rPr>
              <a:t>-adv– easily damaged</a:t>
            </a:r>
          </a:p>
          <a:p>
            <a:r>
              <a:rPr lang="en-IN" sz="3200" dirty="0" smtClean="0">
                <a:solidFill>
                  <a:srgbClr val="002060"/>
                </a:solidFill>
              </a:rPr>
              <a:t>unreliable in inexperienced hands</a:t>
            </a:r>
          </a:p>
          <a:p>
            <a:endParaRPr lang="en-IN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6324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Film Badges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 Dental film with copper &amp; plastic filters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with lead backing</a:t>
            </a: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r>
              <a:rPr lang="en-IN" sz="2400" b="1" dirty="0" smtClean="0">
                <a:solidFill>
                  <a:srgbClr val="FFFF00"/>
                </a:solidFill>
              </a:rPr>
              <a:t>Adv–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1. simple to use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2. Inexpensive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3. Readily processed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4. Permanent record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IN" sz="2400" b="1" dirty="0" smtClean="0">
                <a:solidFill>
                  <a:srgbClr val="FFFF00"/>
                </a:solidFill>
              </a:rPr>
              <a:t>Disadvantages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•Damageable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•Not reusable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•Lower sensitivity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•Error about 10 to 20 %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•Can be fogged by heat</a:t>
            </a:r>
          </a:p>
          <a:p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830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TLD Badges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•Crystalline material trap electrons in crystal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lattice which are released in form of light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when heated in controlled condition.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•Measured by photomultiplier device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•Lithium fluoride is material used</a:t>
            </a:r>
          </a:p>
          <a:p>
            <a:endParaRPr lang="en-IN" sz="2400" b="1" dirty="0" smtClean="0">
              <a:solidFill>
                <a:srgbClr val="002060"/>
              </a:solidFill>
            </a:endParaRPr>
          </a:p>
          <a:p>
            <a:r>
              <a:rPr lang="en-IN" sz="2400" b="1" dirty="0" smtClean="0">
                <a:solidFill>
                  <a:srgbClr val="002060"/>
                </a:solidFill>
              </a:rPr>
              <a:t>•Advantages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1.Very small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2.Sealed in Teflon (less chance of damage)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3.Low exposure limit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4.Accuracy + 5%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5.Less sensitive to heat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6.Reusable worn after in 3 months</a:t>
            </a: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IN" sz="2400" b="1" dirty="0" smtClean="0">
                <a:solidFill>
                  <a:srgbClr val="002060"/>
                </a:solidFill>
              </a:rPr>
              <a:t>Disadvantages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 Expensive</a:t>
            </a:r>
          </a:p>
          <a:p>
            <a:r>
              <a:rPr lang="en-IN" sz="2400" b="1" dirty="0" smtClean="0">
                <a:solidFill>
                  <a:srgbClr val="002060"/>
                </a:solidFill>
              </a:rPr>
              <a:t> No permanent record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ALARA Principles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3581400" cy="487680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500" smtClean="0"/>
              <a:t>Always wear a personnel monitor.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500" smtClean="0"/>
              <a:t>Radiology personnel should not restrain patients.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500" smtClean="0"/>
              <a:t>Sound radiographic exposure factors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500" smtClean="0"/>
              <a:t>Cardinal rules of radiation protection: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500" smtClean="0"/>
              <a:t>	</a:t>
            </a:r>
            <a:r>
              <a:rPr lang="en-US" sz="2400" smtClean="0">
                <a:cs typeface="Arial" charset="0"/>
              </a:rPr>
              <a:t>–</a:t>
            </a:r>
            <a:r>
              <a:rPr lang="en-US" sz="2400" smtClean="0"/>
              <a:t> Time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</a:t>
            </a:r>
            <a:r>
              <a:rPr lang="en-US" sz="2400" smtClean="0">
                <a:cs typeface="Arial" charset="0"/>
              </a:rPr>
              <a:t>–</a:t>
            </a:r>
            <a:r>
              <a:rPr lang="en-US" sz="2400" smtClean="0"/>
              <a:t> Distance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smtClean="0"/>
              <a:t>	</a:t>
            </a:r>
            <a:r>
              <a:rPr lang="en-US" sz="2400" smtClean="0">
                <a:cs typeface="Arial" charset="0"/>
              </a:rPr>
              <a:t>–</a:t>
            </a:r>
            <a:r>
              <a:rPr lang="en-US" sz="2400" smtClean="0"/>
              <a:t> Shielding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876800" y="57150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effectLst/>
                <a:latin typeface="Arial" charset="0"/>
              </a:rPr>
              <a:t>Mobile fluoroscopy or C-arm</a:t>
            </a:r>
            <a:endParaRPr lang="en-GB" sz="1800">
              <a:effectLst/>
              <a:latin typeface="Arial" charset="0"/>
            </a:endParaRPr>
          </a:p>
        </p:txBody>
      </p:sp>
      <p:pic>
        <p:nvPicPr>
          <p:cNvPr id="66565" name="Picture 11" descr="f02-57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133600"/>
            <a:ext cx="4800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6096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Early Effects</a:t>
            </a:r>
          </a:p>
          <a:p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Cells having high mitotic activity are most radiosensitive</a:t>
            </a:r>
          </a:p>
          <a:p>
            <a:pPr lvl="1"/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AutoNum type="arabicPeriod"/>
            </a:pP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 marL="971550" lvl="1" indent="-514350"/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G.I tract</a:t>
            </a:r>
          </a:p>
          <a:p>
            <a:pPr lvl="1"/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Red bone marrow</a:t>
            </a:r>
          </a:p>
          <a:p>
            <a:pPr lvl="1"/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Oropharynx</a:t>
            </a:r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Testes</a:t>
            </a:r>
          </a:p>
          <a:p>
            <a:pPr lvl="1"/>
            <a:endParaRPr lang="en-I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ovaries</a:t>
            </a:r>
            <a:endParaRPr lang="en-I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172200"/>
            <a:ext cx="8229600" cy="7159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2000" smtClean="0"/>
              <a:t>Fluoroscopy exposure patterns (without tower drape shields in place)</a:t>
            </a:r>
            <a:endParaRPr lang="en-GB" sz="2000" smtClean="0"/>
          </a:p>
        </p:txBody>
      </p:sp>
      <p:pic>
        <p:nvPicPr>
          <p:cNvPr id="67587" name="Picture 9" descr="f02-58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"/>
            <a:ext cx="58674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4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Worker Protection During Fluoroscopy</a:t>
            </a:r>
          </a:p>
        </p:txBody>
      </p:sp>
      <p:sp>
        <p:nvSpPr>
          <p:cNvPr id="68611" name="TextBox 18"/>
          <p:cNvSpPr txBox="1">
            <a:spLocks noChangeArrowheads="1"/>
          </p:cNvSpPr>
          <p:nvPr/>
        </p:nvSpPr>
        <p:spPr bwMode="auto">
          <a:xfrm>
            <a:off x="2971800" y="58674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Fluoroscopy exposure patterns </a:t>
            </a:r>
          </a:p>
          <a:p>
            <a:r>
              <a:rPr lang="en-US" sz="1800">
                <a:effectLst/>
                <a:latin typeface="Arial" charset="0"/>
              </a:rPr>
              <a:t>(with tower drape shields in place)</a:t>
            </a:r>
          </a:p>
        </p:txBody>
      </p:sp>
      <p:pic>
        <p:nvPicPr>
          <p:cNvPr id="68612" name="Picture 10" descr="f02-59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93883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Fluoroscopy Safety Practices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US" smtClean="0"/>
              <a:t>Bucky slot cover</a:t>
            </a:r>
          </a:p>
          <a:p>
            <a:pPr eaLnBrk="1" hangingPunct="1"/>
            <a:r>
              <a:rPr lang="en-US" smtClean="0"/>
              <a:t>Lead drape</a:t>
            </a:r>
          </a:p>
          <a:p>
            <a:pPr eaLnBrk="1" hangingPunct="1"/>
            <a:r>
              <a:rPr lang="en-US" smtClean="0"/>
              <a:t>.5 mm lead apron</a:t>
            </a:r>
          </a:p>
          <a:p>
            <a:pPr eaLnBrk="1" hangingPunct="1"/>
            <a:r>
              <a:rPr lang="en-US" smtClean="0"/>
              <a:t>Exposure limit:    10 R/min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69636" name="Picture 12" descr="f14-080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7526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2743200" y="60960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effectLst/>
                <a:latin typeface="Arial" charset="0"/>
              </a:rPr>
              <a:t>Thyroid shield with protective apron</a:t>
            </a:r>
            <a:endParaRPr lang="en-GB" sz="1800"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70659" name="Picture 8" descr="f02-60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44021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Patient Protection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229600" cy="1020763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Minimum repeat radiographs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6600" b="1" dirty="0" smtClean="0"/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b="1" dirty="0" smtClean="0"/>
              <a:t>	</a:t>
            </a:r>
            <a:r>
              <a:rPr lang="en-US" sz="1800" b="1" dirty="0" smtClean="0">
                <a:cs typeface="Arial" charset="0"/>
              </a:rPr>
              <a:t>–</a:t>
            </a:r>
            <a:r>
              <a:rPr lang="en-US" sz="1800" b="1" dirty="0" smtClean="0"/>
              <a:t> Clear instructions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800" b="1" dirty="0" smtClean="0"/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800" b="1" dirty="0" smtClean="0"/>
              <a:t>	</a:t>
            </a:r>
            <a:r>
              <a:rPr lang="en-US" sz="1800" b="1" dirty="0" smtClean="0">
                <a:cs typeface="Arial" charset="0"/>
              </a:rPr>
              <a:t>–</a:t>
            </a:r>
            <a:r>
              <a:rPr lang="en-US" sz="1800" b="1" dirty="0" smtClean="0"/>
              <a:t> Positioning and exposure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Radiation Protection Practices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1475"/>
            <a:ext cx="7772400" cy="445452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Minimum repeat radiographs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Correct filtration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 Inherent and added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mtClean="0">
                <a:cs typeface="Arial" charset="0"/>
              </a:rPr>
              <a:t>–</a:t>
            </a:r>
            <a:r>
              <a:rPr lang="en-US" smtClean="0"/>
              <a:t> 2.5 mm Al total</a:t>
            </a:r>
          </a:p>
          <a:p>
            <a:pPr marL="457200" indent="-457200" eaLnBrk="1" hangingPunct="1">
              <a:buFont typeface="Wingdings 2" pitchFamily="18" charset="2"/>
              <a:buNone/>
            </a:pPr>
            <a:endParaRPr lang="en-US" smtClean="0"/>
          </a:p>
          <a:p>
            <a:pPr marL="457200" indent="-457200" eaLnBrk="1" hangingPunct="1">
              <a:buFont typeface="Wingdings 2" pitchFamily="18" charset="2"/>
              <a:buNone/>
            </a:pPr>
            <a:endParaRPr lang="en-US" smtClean="0"/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latin typeface="Times" pitchFamily="18" charset="0"/>
            </a:endParaRPr>
          </a:p>
        </p:txBody>
      </p:sp>
      <p:pic>
        <p:nvPicPr>
          <p:cNvPr id="72708" name="Picture 10" descr="f02-62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95525"/>
            <a:ext cx="36576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5238"/>
            <a:ext cx="80010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Close four-sided collimation: One of the best ways of reducing patient exposure! (Remember divergence of x-ray beam.)</a:t>
            </a:r>
            <a:endParaRPr lang="en-GB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Radiation Protection Practices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1475"/>
            <a:ext cx="9144000" cy="4454525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Minimum repeat radiographs</a:t>
            </a: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Correct filtration</a:t>
            </a: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Accurate collimation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200" dirty="0" smtClean="0"/>
              <a:t>Types of collimators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	</a:t>
            </a:r>
            <a:r>
              <a:rPr lang="en-US" sz="3200" dirty="0" smtClean="0">
                <a:cs typeface="Arial" charset="0"/>
              </a:rPr>
              <a:t>–</a:t>
            </a:r>
            <a:r>
              <a:rPr lang="en-US" sz="3200" dirty="0" smtClean="0"/>
              <a:t> Manual type</a:t>
            </a: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 smtClean="0"/>
              <a:t>	</a:t>
            </a:r>
            <a:r>
              <a:rPr lang="en-US" sz="3200" dirty="0" smtClean="0">
                <a:cs typeface="Arial" charset="0"/>
              </a:rPr>
              <a:t>–</a:t>
            </a:r>
            <a:r>
              <a:rPr lang="en-US" sz="3200" dirty="0" smtClean="0"/>
              <a:t> Positive-beam limitation (PBL)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Radiation Protection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524000"/>
            <a:ext cx="6629400" cy="35814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Minimum repeat radiographs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Correct filtration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Accurate collimation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mtClean="0"/>
              <a:t>Specific area shielding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400" smtClean="0">
                <a:cs typeface="Arial" charset="0"/>
              </a:rPr>
              <a:t>–</a:t>
            </a:r>
            <a:r>
              <a:rPr lang="en-US" smtClean="0"/>
              <a:t> Shadow shields</a:t>
            </a:r>
          </a:p>
          <a:p>
            <a:pPr marL="457200" indent="-457200"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z="2400" smtClean="0">
                <a:cs typeface="Arial" charset="0"/>
              </a:rPr>
              <a:t>–</a:t>
            </a:r>
            <a:r>
              <a:rPr lang="en-US" smtClean="0"/>
              <a:t> Contact shields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Radiation Protection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981200"/>
            <a:ext cx="6629400" cy="205740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Gonadal</a:t>
            </a:r>
            <a:r>
              <a:rPr lang="en-US" dirty="0" smtClean="0"/>
              <a:t> contact shields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>
                <a:cs typeface="Arial" charset="0"/>
              </a:rPr>
              <a:t>–</a:t>
            </a:r>
            <a:r>
              <a:rPr lang="en-US" dirty="0" smtClean="0"/>
              <a:t> 1 mm lead equivalent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>
                <a:cs typeface="Arial" charset="0"/>
              </a:rPr>
              <a:t>–</a:t>
            </a:r>
            <a:r>
              <a:rPr lang="en-US" dirty="0" smtClean="0"/>
              <a:t> Reduces dose 50% to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144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>
                <a:solidFill>
                  <a:srgbClr val="FFFF00"/>
                </a:solidFill>
              </a:rPr>
              <a:t>Skin lesions</a:t>
            </a:r>
            <a:r>
              <a:rPr lang="en-IN" sz="4000" dirty="0" smtClean="0">
                <a:solidFill>
                  <a:srgbClr val="002060"/>
                </a:solidFill>
              </a:rPr>
              <a:t>– affects the basal cells</a:t>
            </a:r>
          </a:p>
          <a:p>
            <a:endParaRPr lang="en-IN" sz="4000" dirty="0" smtClean="0">
              <a:solidFill>
                <a:srgbClr val="002060"/>
              </a:solidFill>
            </a:endParaRP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1. Skin </a:t>
            </a:r>
            <a:r>
              <a:rPr lang="en-IN" sz="4000" dirty="0" err="1" smtClean="0">
                <a:solidFill>
                  <a:srgbClr val="002060"/>
                </a:solidFill>
              </a:rPr>
              <a:t>erythema</a:t>
            </a:r>
            <a:r>
              <a:rPr lang="en-IN" sz="4000" dirty="0" smtClean="0">
                <a:solidFill>
                  <a:srgbClr val="002060"/>
                </a:solidFill>
              </a:rPr>
              <a:t> (Reddening)</a:t>
            </a: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2. Thinning of skin</a:t>
            </a: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3. Blistering</a:t>
            </a: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4. Poorly healing ulcer</a:t>
            </a: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5. malignant</a:t>
            </a:r>
            <a:endParaRPr lang="en-IN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Radiation Protection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41475"/>
            <a:ext cx="7848600" cy="4454525"/>
          </a:xfrm>
        </p:spPr>
        <p:txBody>
          <a:bodyPr>
            <a:noAutofit/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3600" dirty="0" smtClean="0"/>
              <a:t>Minimum repeat radiographs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3600" dirty="0" smtClean="0"/>
              <a:t>Correct filtration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3600" dirty="0" smtClean="0"/>
              <a:t>Accurate collimation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3600" dirty="0" smtClean="0"/>
              <a:t>Specific area shielding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r>
              <a:rPr lang="en-US" sz="3600" dirty="0" smtClean="0"/>
              <a:t>Protection for pregnancies</a:t>
            </a:r>
          </a:p>
          <a:p>
            <a:pPr marL="457200" indent="-457200" eaLnBrk="1" hangingPunct="1">
              <a:buFontTx/>
              <a:buAutoNum type="arabicPeriod"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Protective Measures</a:t>
            </a:r>
          </a:p>
          <a:p>
            <a:endParaRPr lang="en-IN" sz="2800" b="1" dirty="0" smtClean="0">
              <a:solidFill>
                <a:srgbClr val="002060"/>
              </a:solidFill>
            </a:endParaRPr>
          </a:p>
          <a:p>
            <a:r>
              <a:rPr lang="en-IN" sz="2800" b="1" dirty="0" smtClean="0">
                <a:solidFill>
                  <a:srgbClr val="002060"/>
                </a:solidFill>
              </a:rPr>
              <a:t>1. Exposure time– total dose to a person for</a:t>
            </a:r>
          </a:p>
          <a:p>
            <a:r>
              <a:rPr lang="en-IN" sz="2800" b="1" dirty="0" smtClean="0">
                <a:solidFill>
                  <a:srgbClr val="002060"/>
                </a:solidFill>
              </a:rPr>
              <a:t>	particular rate is directly proportional to</a:t>
            </a:r>
          </a:p>
          <a:p>
            <a:r>
              <a:rPr lang="en-IN" sz="2800" b="1" dirty="0" smtClean="0">
                <a:solidFill>
                  <a:srgbClr val="002060"/>
                </a:solidFill>
              </a:rPr>
              <a:t>	exposure time</a:t>
            </a:r>
          </a:p>
          <a:p>
            <a:endParaRPr lang="en-IN" sz="2800" b="1" dirty="0" smtClean="0">
              <a:solidFill>
                <a:srgbClr val="002060"/>
              </a:solidFill>
            </a:endParaRPr>
          </a:p>
          <a:p>
            <a:r>
              <a:rPr lang="en-IN" sz="2800" b="1" dirty="0" smtClean="0">
                <a:solidFill>
                  <a:srgbClr val="002060"/>
                </a:solidFill>
              </a:rPr>
              <a:t>2. Distance– Longer the distance less is exposure</a:t>
            </a:r>
          </a:p>
          <a:p>
            <a:endParaRPr lang="en-IN" sz="2800" b="1" dirty="0" smtClean="0">
              <a:solidFill>
                <a:srgbClr val="002060"/>
              </a:solidFill>
            </a:endParaRPr>
          </a:p>
          <a:p>
            <a:r>
              <a:rPr lang="en-IN" sz="2800" b="1" dirty="0" smtClean="0">
                <a:solidFill>
                  <a:srgbClr val="002060"/>
                </a:solidFill>
              </a:rPr>
              <a:t>3. Lead barrier– thickness of lead barrier is stated</a:t>
            </a:r>
          </a:p>
          <a:p>
            <a:r>
              <a:rPr lang="en-IN" sz="2800" b="1" dirty="0" smtClean="0">
                <a:solidFill>
                  <a:srgbClr val="002060"/>
                </a:solidFill>
              </a:rPr>
              <a:t>	in half-value layer (Lead apron, Gloves, 	Goggles etc)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6629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</a:rPr>
              <a:t>Dose reduction in Radiography</a:t>
            </a:r>
          </a:p>
          <a:p>
            <a:endParaRPr lang="en-IN" sz="32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2060"/>
                </a:solidFill>
              </a:rPr>
              <a:t>Beam filtration– Aluminium</a:t>
            </a:r>
          </a:p>
          <a:p>
            <a:pPr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2060"/>
                </a:solidFill>
              </a:rPr>
              <a:t>Beam collimation</a:t>
            </a:r>
          </a:p>
          <a:p>
            <a:pPr>
              <a:buFont typeface="Wingdings" pitchFamily="2" charset="2"/>
              <a:buChar char="ü"/>
            </a:pPr>
            <a:r>
              <a:rPr lang="en-IN" sz="3200" b="1" dirty="0" err="1" smtClean="0">
                <a:solidFill>
                  <a:srgbClr val="002060"/>
                </a:solidFill>
              </a:rPr>
              <a:t>Gonadal</a:t>
            </a:r>
            <a:r>
              <a:rPr lang="en-IN" sz="3200" b="1" dirty="0" smtClean="0">
                <a:solidFill>
                  <a:srgbClr val="002060"/>
                </a:solidFill>
              </a:rPr>
              <a:t> shielding</a:t>
            </a:r>
          </a:p>
          <a:p>
            <a:pPr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2060"/>
                </a:solidFill>
              </a:rPr>
              <a:t>High speed image receptor</a:t>
            </a:r>
          </a:p>
          <a:p>
            <a:pPr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2060"/>
                </a:solidFill>
              </a:rPr>
              <a:t>Optimum film processing</a:t>
            </a:r>
          </a:p>
          <a:p>
            <a:pPr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2060"/>
                </a:solidFill>
              </a:rPr>
              <a:t>High kV</a:t>
            </a:r>
          </a:p>
          <a:p>
            <a:pPr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2060"/>
                </a:solidFill>
              </a:rPr>
              <a:t>Careful technique selection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438400"/>
            <a:ext cx="711925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002060"/>
                </a:solidFill>
              </a:rPr>
              <a:t>Thanks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002060"/>
                </a:solidFill>
              </a:rPr>
              <a:t>• G.I Tract-- Loss of epithelium &amp; impaired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	renewal leads to diarrhoea</a:t>
            </a: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r>
              <a:rPr lang="en-IN" sz="2800" dirty="0" smtClean="0">
                <a:solidFill>
                  <a:srgbClr val="002060"/>
                </a:solidFill>
              </a:rPr>
              <a:t>• Testes– affects </a:t>
            </a:r>
            <a:r>
              <a:rPr lang="en-IN" sz="2800" dirty="0" err="1" smtClean="0">
                <a:solidFill>
                  <a:srgbClr val="002060"/>
                </a:solidFill>
              </a:rPr>
              <a:t>spermatagonia</a:t>
            </a:r>
            <a:endParaRPr lang="en-IN" sz="2800" dirty="0" smtClean="0">
              <a:solidFill>
                <a:srgbClr val="002060"/>
              </a:solidFill>
            </a:endParaRP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r>
              <a:rPr lang="en-IN" sz="2800" dirty="0" smtClean="0">
                <a:solidFill>
                  <a:srgbClr val="002060"/>
                </a:solidFill>
              </a:rPr>
              <a:t>• Ovaries– mature follicle</a:t>
            </a:r>
          </a:p>
          <a:p>
            <a:endParaRPr lang="en-IN" sz="2800" dirty="0" smtClean="0">
              <a:solidFill>
                <a:srgbClr val="002060"/>
              </a:solidFill>
            </a:endParaRPr>
          </a:p>
          <a:p>
            <a:r>
              <a:rPr lang="en-IN" sz="2800" dirty="0" smtClean="0">
                <a:solidFill>
                  <a:srgbClr val="002060"/>
                </a:solidFill>
              </a:rPr>
              <a:t>• </a:t>
            </a:r>
            <a:r>
              <a:rPr lang="en-IN" sz="2800" dirty="0" err="1" smtClean="0">
                <a:solidFill>
                  <a:srgbClr val="002060"/>
                </a:solidFill>
              </a:rPr>
              <a:t>Oropharynx</a:t>
            </a:r>
            <a:r>
              <a:rPr lang="en-IN" sz="2800" dirty="0" smtClean="0">
                <a:solidFill>
                  <a:srgbClr val="002060"/>
                </a:solidFill>
              </a:rPr>
              <a:t>- moderate dose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1. Reddening &amp; swelling of laryngeal lining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2. White </a:t>
            </a:r>
            <a:r>
              <a:rPr lang="en-IN" sz="2800" dirty="0" err="1" smtClean="0">
                <a:solidFill>
                  <a:srgbClr val="002060"/>
                </a:solidFill>
              </a:rPr>
              <a:t>diptheroid</a:t>
            </a:r>
            <a:r>
              <a:rPr lang="en-IN" sz="2800" dirty="0" smtClean="0">
                <a:solidFill>
                  <a:srgbClr val="002060"/>
                </a:solidFill>
              </a:rPr>
              <a:t> membrane– </a:t>
            </a:r>
            <a:r>
              <a:rPr lang="en-IN" sz="2800" dirty="0" err="1" smtClean="0">
                <a:solidFill>
                  <a:srgbClr val="002060"/>
                </a:solidFill>
              </a:rPr>
              <a:t>epithelite</a:t>
            </a:r>
            <a:endParaRPr lang="en-IN" sz="2800" dirty="0" smtClean="0">
              <a:solidFill>
                <a:srgbClr val="002060"/>
              </a:solidFill>
            </a:endParaRPr>
          </a:p>
          <a:p>
            <a:r>
              <a:rPr lang="en-IN" sz="2800" dirty="0" smtClean="0">
                <a:solidFill>
                  <a:srgbClr val="002060"/>
                </a:solidFill>
              </a:rPr>
              <a:t>3. Large dose– slow healing ulceration &amp;</a:t>
            </a:r>
          </a:p>
          <a:p>
            <a:r>
              <a:rPr lang="en-IN" sz="2800" dirty="0" smtClean="0">
                <a:solidFill>
                  <a:srgbClr val="002060"/>
                </a:solidFill>
              </a:rPr>
              <a:t>fibrosis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>
                <a:solidFill>
                  <a:srgbClr val="FFFF00"/>
                </a:solidFill>
              </a:rPr>
              <a:t>• Red bone marrow</a:t>
            </a:r>
          </a:p>
          <a:p>
            <a:endParaRPr lang="en-IN" sz="4000" dirty="0" smtClean="0">
              <a:solidFill>
                <a:srgbClr val="002060"/>
              </a:solidFill>
            </a:endParaRP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1. WBC count drops in 2 days</a:t>
            </a:r>
          </a:p>
          <a:p>
            <a:pPr lvl="1"/>
            <a:endParaRPr lang="en-IN" sz="4000" dirty="0" smtClean="0">
              <a:solidFill>
                <a:srgbClr val="002060"/>
              </a:solidFill>
            </a:endParaRP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2. Platelets by 6 days</a:t>
            </a:r>
          </a:p>
          <a:p>
            <a:pPr lvl="1"/>
            <a:endParaRPr lang="en-IN" sz="4000" dirty="0" smtClean="0">
              <a:solidFill>
                <a:srgbClr val="002060"/>
              </a:solidFill>
            </a:endParaRPr>
          </a:p>
          <a:p>
            <a:pPr lvl="1"/>
            <a:r>
              <a:rPr lang="en-IN" sz="4000" dirty="0" smtClean="0">
                <a:solidFill>
                  <a:srgbClr val="002060"/>
                </a:solidFill>
              </a:rPr>
              <a:t>3. RBC by 110 days</a:t>
            </a:r>
            <a:endParaRPr lang="en-IN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6019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solidFill>
                  <a:srgbClr val="FFFF00"/>
                </a:solidFill>
              </a:rPr>
              <a:t>Late effects</a:t>
            </a:r>
          </a:p>
          <a:p>
            <a:r>
              <a:rPr lang="en-IN" sz="4400" dirty="0" smtClean="0">
                <a:solidFill>
                  <a:srgbClr val="002060"/>
                </a:solidFill>
              </a:rPr>
              <a:t>• In High dose</a:t>
            </a:r>
          </a:p>
          <a:p>
            <a:r>
              <a:rPr lang="en-IN" sz="4400" dirty="0" smtClean="0">
                <a:solidFill>
                  <a:srgbClr val="002060"/>
                </a:solidFill>
              </a:rPr>
              <a:t>1. Carcinogenesis</a:t>
            </a:r>
          </a:p>
          <a:p>
            <a:r>
              <a:rPr lang="en-IN" sz="4400" dirty="0" smtClean="0">
                <a:solidFill>
                  <a:srgbClr val="002060"/>
                </a:solidFill>
              </a:rPr>
              <a:t>2. </a:t>
            </a:r>
            <a:r>
              <a:rPr lang="en-IN" sz="4400" dirty="0" err="1" smtClean="0">
                <a:solidFill>
                  <a:srgbClr val="002060"/>
                </a:solidFill>
              </a:rPr>
              <a:t>Cataractogenesis</a:t>
            </a:r>
            <a:endParaRPr lang="en-IN" sz="4400" dirty="0" smtClean="0">
              <a:solidFill>
                <a:srgbClr val="002060"/>
              </a:solidFill>
            </a:endParaRPr>
          </a:p>
          <a:p>
            <a:r>
              <a:rPr lang="en-IN" sz="4400" dirty="0" smtClean="0">
                <a:solidFill>
                  <a:srgbClr val="002060"/>
                </a:solidFill>
              </a:rPr>
              <a:t>3. Life-shortening</a:t>
            </a:r>
            <a:endParaRPr lang="en-IN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rgbClr val="002060"/>
                </a:solidFill>
              </a:rPr>
              <a:t>• Low dose effects</a:t>
            </a:r>
          </a:p>
          <a:p>
            <a:endParaRPr lang="en-IN" sz="3200" b="1" dirty="0" smtClean="0">
              <a:solidFill>
                <a:srgbClr val="002060"/>
              </a:solidFill>
            </a:endParaRPr>
          </a:p>
          <a:p>
            <a:r>
              <a:rPr lang="en-IN" sz="3200" b="1" dirty="0" smtClean="0">
                <a:solidFill>
                  <a:srgbClr val="002060"/>
                </a:solidFill>
              </a:rPr>
              <a:t>1. Somatic-- Carcinogenesis</a:t>
            </a:r>
          </a:p>
          <a:p>
            <a:r>
              <a:rPr lang="en-IN" sz="3200" b="1" dirty="0" smtClean="0">
                <a:solidFill>
                  <a:srgbClr val="002060"/>
                </a:solidFill>
              </a:rPr>
              <a:t>2. Genetic-- a) Gene mutation</a:t>
            </a:r>
          </a:p>
          <a:p>
            <a:r>
              <a:rPr lang="en-IN" sz="3200" b="1" dirty="0" smtClean="0">
                <a:solidFill>
                  <a:srgbClr val="002060"/>
                </a:solidFill>
              </a:rPr>
              <a:t>		    b) Chromosomal aberrations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002060"/>
                </a:solidFill>
              </a:rPr>
              <a:t>•</a:t>
            </a:r>
            <a:r>
              <a:rPr lang="en-IN" sz="2800" b="1" dirty="0" smtClean="0">
                <a:solidFill>
                  <a:srgbClr val="FFFF00"/>
                </a:solidFill>
              </a:rPr>
              <a:t>ALARA </a:t>
            </a:r>
            <a:r>
              <a:rPr lang="en-IN" sz="2800" b="1" dirty="0" smtClean="0">
                <a:solidFill>
                  <a:srgbClr val="002060"/>
                </a:solidFill>
              </a:rPr>
              <a:t>concept– As Low As Reasonably Achievable</a:t>
            </a:r>
          </a:p>
          <a:p>
            <a:endParaRPr lang="en-IN" sz="2800" b="1" dirty="0" smtClean="0">
              <a:solidFill>
                <a:srgbClr val="002060"/>
              </a:solidFill>
            </a:endParaRPr>
          </a:p>
          <a:p>
            <a:r>
              <a:rPr lang="en-IN" sz="2800" b="1" dirty="0" smtClean="0">
                <a:solidFill>
                  <a:srgbClr val="002060"/>
                </a:solidFill>
              </a:rPr>
              <a:t>•Reducing exposure limits further than recommended by balancing of benefits </a:t>
            </a:r>
            <a:r>
              <a:rPr lang="en-IN" sz="2800" b="1" dirty="0" err="1" smtClean="0">
                <a:solidFill>
                  <a:srgbClr val="002060"/>
                </a:solidFill>
              </a:rPr>
              <a:t>vs</a:t>
            </a:r>
            <a:r>
              <a:rPr lang="en-IN" sz="2800" b="1" dirty="0" smtClean="0">
                <a:solidFill>
                  <a:srgbClr val="002060"/>
                </a:solidFill>
              </a:rPr>
              <a:t> cost</a:t>
            </a:r>
          </a:p>
          <a:p>
            <a:endParaRPr lang="en-IN" sz="2800" b="1" dirty="0" smtClean="0">
              <a:solidFill>
                <a:srgbClr val="002060"/>
              </a:solidFill>
            </a:endParaRPr>
          </a:p>
          <a:p>
            <a:r>
              <a:rPr lang="en-IN" sz="2800" b="1" dirty="0" smtClean="0">
                <a:solidFill>
                  <a:srgbClr val="002060"/>
                </a:solidFill>
              </a:rPr>
              <a:t>•Planning radiology department protection</a:t>
            </a:r>
          </a:p>
          <a:p>
            <a:r>
              <a:rPr lang="en-IN" sz="2800" b="1" dirty="0" smtClean="0">
                <a:solidFill>
                  <a:srgbClr val="002060"/>
                </a:solidFill>
              </a:rPr>
              <a:t>•Promoting awareness within department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143000"/>
          </a:xfrm>
        </p:spPr>
        <p:txBody>
          <a:bodyPr lIns="91440" tIns="45720" rIns="91440" bIns="4572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Radiation Protection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Patient</a:t>
            </a:r>
          </a:p>
          <a:p>
            <a:pPr eaLnBrk="1" hangingPunct="1"/>
            <a:r>
              <a:rPr lang="en-US" smtClean="0"/>
              <a:t>Fellow workers</a:t>
            </a:r>
          </a:p>
          <a:p>
            <a:pPr eaLnBrk="1" hangingPunct="1"/>
            <a:r>
              <a:rPr lang="en-US" smtClean="0"/>
              <a:t>Self</a:t>
            </a:r>
          </a:p>
        </p:txBody>
      </p:sp>
      <p:pic>
        <p:nvPicPr>
          <p:cNvPr id="60420" name="Picture 10" descr="f14-080-A0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5486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654</Words>
  <Application>Microsoft Office PowerPoint</Application>
  <PresentationFormat>On-screen Show (4:3)</PresentationFormat>
  <Paragraphs>224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Radiation Protection</vt:lpstr>
      <vt:lpstr>Units of Radiation</vt:lpstr>
      <vt:lpstr>Units of Radiation (traditional and SI units)</vt:lpstr>
      <vt:lpstr>Dose-Limiting Recommendations Replaced MPD (maximum permissible dose) in 1994</vt:lpstr>
      <vt:lpstr> Pregnant Technologists</vt:lpstr>
      <vt:lpstr>Slide 14</vt:lpstr>
      <vt:lpstr> Personnel Monitoring</vt:lpstr>
      <vt:lpstr>Slide 16</vt:lpstr>
      <vt:lpstr>Slide 17</vt:lpstr>
      <vt:lpstr>Slide 18</vt:lpstr>
      <vt:lpstr> ALARA Principles</vt:lpstr>
      <vt:lpstr>Slide 20</vt:lpstr>
      <vt:lpstr> Worker Protection During Fluoroscopy</vt:lpstr>
      <vt:lpstr>Fluoroscopy Safety Practices</vt:lpstr>
      <vt:lpstr>Slide 23</vt:lpstr>
      <vt:lpstr> Patient Protection</vt:lpstr>
      <vt:lpstr> Radiation Protection Practices</vt:lpstr>
      <vt:lpstr>Slide 26</vt:lpstr>
      <vt:lpstr> Radiation Protection Practices</vt:lpstr>
      <vt:lpstr> Radiation Protection</vt:lpstr>
      <vt:lpstr> Radiation Protection</vt:lpstr>
      <vt:lpstr> Radiation Protection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Sanjay</dc:creator>
  <cp:lastModifiedBy>Rishab Sharma</cp:lastModifiedBy>
  <cp:revision>9</cp:revision>
  <dcterms:created xsi:type="dcterms:W3CDTF">2006-08-16T00:00:00Z</dcterms:created>
  <dcterms:modified xsi:type="dcterms:W3CDTF">2022-07-26T10:49:55Z</dcterms:modified>
</cp:coreProperties>
</file>