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85" r:id="rId12"/>
    <p:sldId id="265" r:id="rId13"/>
    <p:sldId id="266" r:id="rId14"/>
    <p:sldId id="267" r:id="rId15"/>
    <p:sldId id="268" r:id="rId16"/>
    <p:sldId id="269" r:id="rId17"/>
    <p:sldId id="270" r:id="rId18"/>
    <p:sldId id="290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7" r:id="rId33"/>
    <p:sldId id="288" r:id="rId34"/>
    <p:sldId id="291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019" y="1249501"/>
            <a:ext cx="869978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Mangal" pitchFamily="18" charset="0"/>
              </a:rPr>
              <a:t>Sexual  behavior in  male  animal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7200" b="1" dirty="0" smtClean="0">
              <a:solidFill>
                <a:srgbClr val="FF0000"/>
              </a:solidFill>
              <a:latin typeface="Algerian" pitchFamily="82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7200" b="1" dirty="0" smtClean="0">
                <a:solidFill>
                  <a:srgbClr val="FF0000"/>
                </a:solidFill>
                <a:latin typeface="Algerian" pitchFamily="82" charset="0"/>
                <a:ea typeface="Times New Roman" pitchFamily="18" charset="0"/>
                <a:cs typeface="Mangal" pitchFamily="18" charset="0"/>
              </a:rPr>
              <a:t>                      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Dr. </a:t>
            </a:r>
            <a:r>
              <a:rPr lang="en-US" sz="2800" b="1" dirty="0" err="1" smtClean="0">
                <a:solidFill>
                  <a:srgbClr val="00B05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Vikas</a:t>
            </a:r>
            <a:r>
              <a:rPr lang="en-US" sz="2800" b="1" dirty="0" smtClean="0">
                <a:solidFill>
                  <a:srgbClr val="00B05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Sachan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52246"/>
            <a:ext cx="90045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Flehmen’s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reaction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Sexual behavior by the male during courtship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Sniffing the genitalia &amp; urine of estrous female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…. Male stand rigidly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…. Extended head &amp; neck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…. </a:t>
            </a:r>
            <a:r>
              <a:rPr lang="en-US" sz="2800" dirty="0" err="1" smtClean="0">
                <a:latin typeface="Arial Rounded MT Bold" pitchFamily="34" charset="0"/>
              </a:rPr>
              <a:t>Upcurling</a:t>
            </a:r>
            <a:r>
              <a:rPr lang="en-US" sz="2800" dirty="0" smtClean="0">
                <a:latin typeface="Arial Rounded MT Bold" pitchFamily="34" charset="0"/>
              </a:rPr>
              <a:t> of the upper lip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Shown by all species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except boar</a:t>
            </a:r>
          </a:p>
          <a:p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3074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0"/>
            <a:ext cx="2759626" cy="2133600"/>
          </a:xfrm>
          <a:prstGeom prst="rect">
            <a:avLst/>
          </a:prstGeom>
          <a:noFill/>
        </p:spPr>
      </p:pic>
      <p:pic>
        <p:nvPicPr>
          <p:cNvPr id="4" name="Picture 4" descr="C:\Users\lenovo\Desktop\2-studyshows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3124200" cy="290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191000" cy="2895600"/>
          </a:xfrm>
          <a:prstGeom prst="rect">
            <a:avLst/>
          </a:prstGeom>
          <a:noFill/>
        </p:spPr>
      </p:pic>
      <p:pic>
        <p:nvPicPr>
          <p:cNvPr id="4099" name="Picture 3" descr="C:\Users\lenovo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76600"/>
            <a:ext cx="3886200" cy="28809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Male </a:t>
            </a:r>
            <a:r>
              <a:rPr lang="en-US" sz="2800" dirty="0" err="1" smtClean="0">
                <a:latin typeface="Arial Rounded MT Bold" pitchFamily="34" charset="0"/>
              </a:rPr>
              <a:t>arabian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camel </a:t>
            </a:r>
            <a:r>
              <a:rPr lang="en-US" sz="2800" dirty="0" smtClean="0">
                <a:latin typeface="Arial Rounded MT Bold" pitchFamily="34" charset="0"/>
              </a:rPr>
              <a:t>– (contact to estrous female)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- Extrusion of soft palate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- Gurgling sound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- Urine marking/spraying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- Smudging the poll gland secretion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- Teeth grinding.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52400"/>
            <a:ext cx="90045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N" sz="2800" dirty="0" smtClean="0">
                <a:latin typeface="Arial Rounded MT Bold" pitchFamily="34" charset="0"/>
              </a:rPr>
              <a:t>-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Buck</a:t>
            </a:r>
            <a:r>
              <a:rPr lang="en-IN" sz="2800" dirty="0" smtClean="0">
                <a:latin typeface="Arial Rounded MT Bold" pitchFamily="34" charset="0"/>
              </a:rPr>
              <a:t> (courtship)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Kicking, pawing, and nuzzling the female,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Grunting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</a:t>
            </a:r>
            <a:r>
              <a:rPr lang="en-IN" sz="2800" dirty="0" err="1" smtClean="0">
                <a:latin typeface="Arial Rounded MT Bold" pitchFamily="34" charset="0"/>
              </a:rPr>
              <a:t>Flehman</a:t>
            </a:r>
            <a:r>
              <a:rPr lang="en-IN" sz="2800" dirty="0" smtClean="0">
                <a:latin typeface="Arial Rounded MT Bold" pitchFamily="34" charset="0"/>
              </a:rPr>
              <a:t> response (curling of the upper lip).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Stallion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Urine marking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(mark the place of estrous female)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IN" sz="2800" dirty="0" smtClean="0">
                <a:latin typeface="Arial Rounded MT Bold" pitchFamily="34" charset="0"/>
              </a:rPr>
              <a:t>Nose-to-nose contact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Soft </a:t>
            </a:r>
            <a:r>
              <a:rPr lang="en-IN" sz="2800" dirty="0" err="1" smtClean="0">
                <a:latin typeface="Arial Rounded MT Bold" pitchFamily="34" charset="0"/>
              </a:rPr>
              <a:t>nicker</a:t>
            </a:r>
            <a:r>
              <a:rPr lang="en-IN" sz="2800" dirty="0" smtClean="0">
                <a:latin typeface="Arial Rounded MT Bold" pitchFamily="34" charset="0"/>
              </a:rPr>
              <a:t> / Vocalization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Sniffing, nibbling, nuzzling, and licking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Interaction from shoulder to perineum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Urinating pattern - Not seen in bull and ram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52400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Dog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Multiple unsuccessful mountings (play)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Sniffing </a:t>
            </a:r>
            <a:r>
              <a:rPr lang="en-US" sz="2800" dirty="0" err="1" smtClean="0">
                <a:latin typeface="Arial Rounded MT Bold" pitchFamily="34" charset="0"/>
              </a:rPr>
              <a:t>perineal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err="1" smtClean="0">
                <a:latin typeface="Arial Rounded MT Bold" pitchFamily="34" charset="0"/>
              </a:rPr>
              <a:t>vulvar</a:t>
            </a:r>
            <a:r>
              <a:rPr lang="en-US" sz="2800" dirty="0" smtClean="0">
                <a:latin typeface="Arial Rounded MT Bold" pitchFamily="34" charset="0"/>
              </a:rPr>
              <a:t> region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</a:t>
            </a:r>
            <a:r>
              <a:rPr lang="en-IN" sz="2800" dirty="0" err="1" smtClean="0">
                <a:latin typeface="Arial Rounded MT Bold" pitchFamily="34" charset="0"/>
              </a:rPr>
              <a:t>Flehmen</a:t>
            </a:r>
            <a:r>
              <a:rPr lang="en-IN" sz="2800" dirty="0" smtClean="0">
                <a:latin typeface="Arial Rounded MT Bold" pitchFamily="34" charset="0"/>
              </a:rPr>
              <a:t> reaction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Tom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T</a:t>
            </a:r>
            <a:r>
              <a:rPr lang="en-IN" sz="2800" dirty="0" smtClean="0">
                <a:latin typeface="Arial Rounded MT Bold" pitchFamily="34" charset="0"/>
              </a:rPr>
              <a:t>ouch her nose with his nose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Touch her </a:t>
            </a:r>
            <a:r>
              <a:rPr lang="en-IN" sz="2800" dirty="0" err="1" smtClean="0">
                <a:latin typeface="Arial Rounded MT Bold" pitchFamily="34" charset="0"/>
              </a:rPr>
              <a:t>perineal</a:t>
            </a:r>
            <a:r>
              <a:rPr lang="en-IN" sz="2800" dirty="0" smtClean="0">
                <a:latin typeface="Arial Rounded MT Bold" pitchFamily="34" charset="0"/>
              </a:rPr>
              <a:t> region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Sniffing and </a:t>
            </a:r>
            <a:r>
              <a:rPr lang="en-IN" sz="2800" dirty="0" err="1" smtClean="0">
                <a:latin typeface="Arial Rounded MT Bold" pitchFamily="34" charset="0"/>
              </a:rPr>
              <a:t>Flehmen</a:t>
            </a:r>
            <a:r>
              <a:rPr lang="en-IN" sz="2800" dirty="0" smtClean="0">
                <a:latin typeface="Arial Rounded MT Bold" pitchFamily="34" charset="0"/>
              </a:rPr>
              <a:t> reaction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  - Open mouth &amp; closed eyes </a:t>
            </a:r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Approach queen from side or from back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- Grasp her neck in his mouth softly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Positioning for mating 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402134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/>
              <a:t>                  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Penile  Erection  &amp;  protrusion </a:t>
            </a:r>
            <a:endParaRPr lang="en-IN" sz="2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lvl="0"/>
            <a:endParaRPr lang="en-US" sz="2800" dirty="0" smtClean="0"/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Penile erection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Cerebral cortex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Lumbar spinal region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Penile erection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Parasympathetic nervous system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Contraction of </a:t>
            </a:r>
            <a:r>
              <a:rPr lang="en-US" sz="2800" dirty="0" err="1" smtClean="0">
                <a:latin typeface="Arial Rounded MT Bold" pitchFamily="34" charset="0"/>
              </a:rPr>
              <a:t>ischiocavernosus</a:t>
            </a:r>
            <a:r>
              <a:rPr lang="en-US" sz="2800" dirty="0" smtClean="0">
                <a:latin typeface="Arial Rounded MT Bold" pitchFamily="34" charset="0"/>
              </a:rPr>
              <a:t> muscles (penis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erectile muscles) at root of penis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Contraction of </a:t>
            </a:r>
            <a:r>
              <a:rPr lang="en-US" sz="2800" dirty="0" err="1" smtClean="0">
                <a:latin typeface="Arial Rounded MT Bold" pitchFamily="34" charset="0"/>
              </a:rPr>
              <a:t>bulbospongiosus</a:t>
            </a:r>
            <a:r>
              <a:rPr lang="en-US" sz="2800" dirty="0" smtClean="0">
                <a:latin typeface="Arial Rounded MT Bold" pitchFamily="34" charset="0"/>
              </a:rPr>
              <a:t> muscle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422970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Increased penile arterial blood flow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Reduce the venous drainage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Increase the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hydrostatic pressure </a:t>
            </a:r>
            <a:r>
              <a:rPr lang="en-US" sz="2800" dirty="0" smtClean="0">
                <a:latin typeface="Arial Rounded MT Bold" pitchFamily="34" charset="0"/>
              </a:rPr>
              <a:t>in the penis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Erection of penis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Relaxation of retractor penis muscles</a:t>
            </a:r>
          </a:p>
          <a:p>
            <a:pPr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Protrusion of penis out of prepuce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578108"/>
            <a:ext cx="900458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Bull</a:t>
            </a:r>
            <a:r>
              <a:rPr lang="en-US" sz="2800" dirty="0" smtClean="0">
                <a:latin typeface="Arial Rounded MT Bold" pitchFamily="34" charset="0"/>
              </a:rPr>
              <a:t> (Just before mating)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Rests his chin on female back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To &amp; fro penile movement of erected penis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</a:t>
            </a: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Dribbling</a:t>
            </a:r>
            <a:r>
              <a:rPr lang="en-US" sz="2800" dirty="0" smtClean="0">
                <a:latin typeface="Arial Rounded MT Bold" pitchFamily="34" charset="0"/>
              </a:rPr>
              <a:t> (Mainly from </a:t>
            </a:r>
            <a:r>
              <a:rPr lang="en-US" sz="2800" dirty="0" err="1" smtClean="0">
                <a:latin typeface="Arial Rounded MT Bold" pitchFamily="34" charset="0"/>
              </a:rPr>
              <a:t>cowper’s</a:t>
            </a:r>
            <a:r>
              <a:rPr lang="en-US" sz="2800" dirty="0" smtClean="0">
                <a:latin typeface="Arial Rounded MT Bold" pitchFamily="34" charset="0"/>
              </a:rPr>
              <a:t> gland)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Cleansing the urethra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Stallion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Penile oscillation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Penile engorgement (blood filling)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- Penile rigidness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422970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Tom</a:t>
            </a:r>
            <a:r>
              <a:rPr lang="en-IN" sz="2800" dirty="0" smtClean="0">
                <a:latin typeface="Arial Rounded MT Bold" pitchFamily="34" charset="0"/>
              </a:rPr>
              <a:t> –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- Stimulation of parasympathetic nerves of the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second sacral nerve roots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Penile erection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Stimulation of the sympathetic nerves at 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lumbar 1-2 or of the </a:t>
            </a:r>
            <a:r>
              <a:rPr lang="en-IN" sz="2800" dirty="0" err="1" smtClean="0">
                <a:latin typeface="Arial Rounded MT Bold" pitchFamily="34" charset="0"/>
              </a:rPr>
              <a:t>hypogastric</a:t>
            </a:r>
            <a:r>
              <a:rPr lang="en-IN" sz="2800" dirty="0" smtClean="0">
                <a:latin typeface="Arial Rounded MT Bold" pitchFamily="34" charset="0"/>
              </a:rPr>
              <a:t> nerve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- Secretion of seminal fluid into the urethra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Stimulation of the internal </a:t>
            </a:r>
            <a:r>
              <a:rPr lang="en-IN" sz="2800" dirty="0" err="1" smtClean="0">
                <a:latin typeface="Arial Rounded MT Bold" pitchFamily="34" charset="0"/>
              </a:rPr>
              <a:t>pudendal</a:t>
            </a:r>
            <a:r>
              <a:rPr lang="en-IN" sz="2800" dirty="0" smtClean="0">
                <a:latin typeface="Arial Rounded MT Bold" pitchFamily="34" charset="0"/>
              </a:rPr>
              <a:t>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(parasympathetic, sympathetic, somatic)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- Ejaculation</a:t>
            </a:r>
          </a:p>
          <a:p>
            <a:pPr lvl="0">
              <a:buFontTx/>
              <a:buChar char="-"/>
            </a:pP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c18f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1"/>
            <a:ext cx="5257800" cy="2819399"/>
          </a:xfrm>
          <a:prstGeom prst="rect">
            <a:avLst/>
          </a:prstGeom>
          <a:noFill/>
        </p:spPr>
      </p:pic>
      <p:pic>
        <p:nvPicPr>
          <p:cNvPr id="9219" name="Picture 3" descr="C:\Users\lenovo\Desktop\pig_peni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3581400" cy="2882503"/>
          </a:xfrm>
          <a:prstGeom prst="rect">
            <a:avLst/>
          </a:prstGeom>
          <a:noFill/>
        </p:spPr>
      </p:pic>
      <p:pic>
        <p:nvPicPr>
          <p:cNvPr id="9220" name="Picture 4" descr="C:\Users\lenovo\Desktop\f13-03-97803230648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3886200" cy="2917682"/>
          </a:xfrm>
          <a:prstGeom prst="rect">
            <a:avLst/>
          </a:prstGeom>
          <a:noFill/>
        </p:spPr>
      </p:pic>
      <p:pic>
        <p:nvPicPr>
          <p:cNvPr id="9221" name="Picture 5" descr="C:\Users\lenovo\Desktop\unname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23147"/>
            <a:ext cx="1828800" cy="2729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422970"/>
            <a:ext cx="90045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lgerian" pitchFamily="82" charset="0"/>
              </a:rPr>
              <a:t>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Mounting</a:t>
            </a:r>
            <a:r>
              <a:rPr lang="en-US" sz="2800" dirty="0" smtClean="0">
                <a:latin typeface="Algerian" pitchFamily="82" charset="0"/>
              </a:rPr>
              <a:t> </a:t>
            </a:r>
            <a:endParaRPr lang="en-IN" sz="2800" dirty="0" smtClean="0">
              <a:latin typeface="Algerian" pitchFamily="82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Bull</a:t>
            </a:r>
            <a:r>
              <a:rPr lang="en-US" sz="2800" dirty="0" smtClean="0">
                <a:latin typeface="Arial Rounded MT Bold" pitchFamily="34" charset="0"/>
              </a:rPr>
              <a:t> - One or two unsuccessful mountings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 Grasping female firmly with forelegs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Rhythmic pelvic swaying - seeking the vulva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Camel</a:t>
            </a:r>
            <a:r>
              <a:rPr lang="en-US" sz="2800" dirty="0" smtClean="0">
                <a:latin typeface="Arial Rounded MT Bold" pitchFamily="34" charset="0"/>
              </a:rPr>
              <a:t> mates with female in </a:t>
            </a:r>
            <a:r>
              <a:rPr lang="en-US" sz="2800" i="1" u="sng" dirty="0" err="1" smtClean="0">
                <a:latin typeface="Arial Rounded MT Bold" pitchFamily="34" charset="0"/>
              </a:rPr>
              <a:t>sternal</a:t>
            </a:r>
            <a:r>
              <a:rPr lang="en-US" sz="2800" i="1" u="sng" dirty="0" smtClean="0">
                <a:latin typeface="Arial Rounded MT Bold" pitchFamily="34" charset="0"/>
              </a:rPr>
              <a:t> </a:t>
            </a:r>
            <a:r>
              <a:rPr lang="en-US" sz="2800" i="1" u="sng" dirty="0" err="1" smtClean="0">
                <a:latin typeface="Arial Rounded MT Bold" pitchFamily="34" charset="0"/>
              </a:rPr>
              <a:t>recumbancy</a:t>
            </a:r>
            <a:r>
              <a:rPr lang="en-US" sz="2800" dirty="0" smtClean="0">
                <a:latin typeface="Arial Rounded MT Bold" pitchFamily="34" charset="0"/>
              </a:rPr>
              <a:t>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Pressing on her neck or back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(To make the female recumbent 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Squat on the female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Direct the penis for seeking vulva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(in partial erected condition)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019" y="906482"/>
            <a:ext cx="86997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Sexual </a:t>
            </a: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/ 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ating behavior  - Innate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8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Male – Permanent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sexual receptivity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Androgen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-  Controls the sexual 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sxual behavior in cam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777657"/>
            <a:ext cx="900458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Dog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-Mounting thrusting and dismounting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- Successful intromission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- Some prostatic clear sperm free fraction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- Clear the urethra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(urine traces &amp; debris)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Tom</a:t>
            </a:r>
            <a:r>
              <a:rPr lang="en-US" sz="2800" dirty="0" smtClean="0">
                <a:latin typeface="Arial Rounded MT Bold" pitchFamily="34" charset="0"/>
              </a:rPr>
              <a:t> -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- Hold/grasp her neck with teeth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6146" name="Picture 2" descr="C:\Users\lenovo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4191000"/>
            <a:ext cx="3819525" cy="2551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04800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lgerian" pitchFamily="82" charset="0"/>
              </a:rPr>
              <a:t>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     Intromission  </a:t>
            </a:r>
            <a:endParaRPr lang="en-IN" sz="2800" b="1" dirty="0" smtClean="0">
              <a:solidFill>
                <a:srgbClr val="FF0000"/>
              </a:solidFill>
              <a:latin typeface="Algerian" pitchFamily="82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Rhythmic movement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pelvic region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Contraction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abdominal muscles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Seeking vulva.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Superficial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nerve endings </a:t>
            </a:r>
            <a:r>
              <a:rPr lang="en-US" sz="2800" dirty="0" smtClean="0">
                <a:latin typeface="Arial Rounded MT Bold" pitchFamily="34" charset="0"/>
              </a:rPr>
              <a:t>of </a:t>
            </a:r>
            <a:r>
              <a:rPr lang="en-US" sz="2800" dirty="0" err="1" smtClean="0">
                <a:latin typeface="Arial Rounded MT Bold" pitchFamily="34" charset="0"/>
              </a:rPr>
              <a:t>glans</a:t>
            </a:r>
            <a:r>
              <a:rPr lang="en-US" sz="2800" dirty="0" smtClean="0">
                <a:latin typeface="Arial Rounded MT Bold" pitchFamily="34" charset="0"/>
              </a:rPr>
              <a:t> penis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Proper heat and moisture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Penile alignment  against the vulva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Intromission takes place with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pelvic thrust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04800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Full intromission .. after ejaculatory thrust in bulls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Copulation time </a:t>
            </a:r>
            <a:r>
              <a:rPr lang="en-US" sz="2800" dirty="0" smtClean="0">
                <a:latin typeface="Arial Rounded MT Bold" pitchFamily="34" charset="0"/>
              </a:rPr>
              <a:t>– Seconds in cattle/Ram/Buck          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40 sec in stallion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3-20 min in boar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5.5 min in camel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Paddling </a:t>
            </a:r>
            <a:r>
              <a:rPr lang="en-US" sz="2800" dirty="0" smtClean="0">
                <a:latin typeface="Arial Rounded MT Bold" pitchFamily="34" charset="0"/>
              </a:rPr>
              <a:t>- Intromission and adjustment of tom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penis is helped by the hind limbs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paddling movement by queen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camel, penis becomes fully extended after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complete intromission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04800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Ejaculation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endParaRPr lang="en-IN" sz="2800" b="1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Sympathetic nervous system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i="1" u="sng" dirty="0" smtClean="0">
                <a:latin typeface="Arial Rounded MT Bold" pitchFamily="34" charset="0"/>
              </a:rPr>
              <a:t>Lower lumbar and sacral region of spine </a:t>
            </a:r>
          </a:p>
          <a:p>
            <a:pPr lvl="0">
              <a:buFontTx/>
              <a:buChar char="-"/>
            </a:pPr>
            <a:r>
              <a:rPr lang="en-US" sz="2800" i="1" u="sng" dirty="0" smtClean="0">
                <a:latin typeface="Arial Rounded MT Bold" pitchFamily="34" charset="0"/>
              </a:rPr>
              <a:t> Medial optic area of hypothalamus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Dopamine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fascilitate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serotonin</a:t>
            </a:r>
            <a:r>
              <a:rPr lang="en-US" sz="2800" dirty="0" smtClean="0">
                <a:latin typeface="Arial Rounded MT Bold" pitchFamily="34" charset="0"/>
              </a:rPr>
              <a:t> inhibit the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central control of ejaculation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Abdominal muscle (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rectus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abdominis</a:t>
            </a:r>
            <a:r>
              <a:rPr lang="en-US" sz="2800" dirty="0" smtClean="0">
                <a:latin typeface="Arial Rounded MT Bold" pitchFamily="34" charset="0"/>
              </a:rPr>
              <a:t>) contract </a:t>
            </a: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Nerve stimulation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Temperature…Tactile sensation…Pressure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04800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Oxytocin </a:t>
            </a:r>
            <a:r>
              <a:rPr lang="en-US" sz="2800" dirty="0" smtClean="0">
                <a:latin typeface="Arial Rounded MT Bold" pitchFamily="34" charset="0"/>
              </a:rPr>
              <a:t>- Semen transport in epididymis &amp; Vas D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- </a:t>
            </a:r>
            <a:r>
              <a:rPr lang="en-US" sz="2800" dirty="0" err="1" smtClean="0">
                <a:latin typeface="Arial Rounded MT Bold" pitchFamily="34" charset="0"/>
              </a:rPr>
              <a:t>Contarction</a:t>
            </a:r>
            <a:r>
              <a:rPr lang="en-US" sz="2800" dirty="0" smtClean="0">
                <a:latin typeface="Arial Rounded MT Bold" pitchFamily="34" charset="0"/>
              </a:rPr>
              <a:t> of sex glands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- Contraction of urethral muscles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- </a:t>
            </a:r>
            <a:r>
              <a:rPr lang="en-US" sz="2800" dirty="0" err="1" smtClean="0">
                <a:latin typeface="Arial Rounded MT Bold" pitchFamily="34" charset="0"/>
              </a:rPr>
              <a:t>Ischiocavernosus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err="1" smtClean="0">
                <a:latin typeface="Arial Rounded MT Bold" pitchFamily="34" charset="0"/>
              </a:rPr>
              <a:t>bulbourethral</a:t>
            </a:r>
            <a:r>
              <a:rPr lang="en-US" sz="2800" dirty="0" smtClean="0">
                <a:latin typeface="Arial Rounded MT Bold" pitchFamily="34" charset="0"/>
              </a:rPr>
              <a:t>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muscles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….. Semen is released out of urethra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 Main stimulus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Temperature - Bull and ram </a:t>
            </a:r>
          </a:p>
          <a:p>
            <a:pPr lvl="0"/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Pressure         - Stallion, boar and dog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Semen deposition -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Os cervix - Bull, ram &amp; buck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Uterus      -Boar and stallion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228600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Ejaculatory thrust (single thrust in ruminants)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- Both the hind limbs are in the air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- Bull rests his head over female back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Multiple pelvic thrust - boar and dog 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Head moves backward at the time of ejaculation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- ram &amp; buck</a:t>
            </a: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Motionless male with scrotal contractions – boar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Biting on female neck – stallion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304800"/>
            <a:ext cx="90045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In stallion ejaculation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- Rhythmic contractions of the    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</a:t>
            </a:r>
            <a:r>
              <a:rPr lang="en-IN" sz="2800" dirty="0" err="1" smtClean="0">
                <a:latin typeface="Arial Rounded MT Bold" pitchFamily="34" charset="0"/>
              </a:rPr>
              <a:t>Ischiocavernosus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</a:t>
            </a:r>
            <a:r>
              <a:rPr lang="en-IN" sz="2800" dirty="0" err="1" smtClean="0">
                <a:latin typeface="Arial Rounded MT Bold" pitchFamily="34" charset="0"/>
              </a:rPr>
              <a:t>Bulbospongiosus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IN" sz="2800" dirty="0" smtClean="0">
                <a:latin typeface="Arial Rounded MT Bold" pitchFamily="34" charset="0"/>
              </a:rPr>
              <a:t>                            </a:t>
            </a:r>
            <a:r>
              <a:rPr lang="en-IN" sz="2800" dirty="0" err="1" smtClean="0">
                <a:latin typeface="Arial Rounded MT Bold" pitchFamily="34" charset="0"/>
              </a:rPr>
              <a:t>Urethralis</a:t>
            </a:r>
            <a:r>
              <a:rPr lang="en-IN" sz="2800" dirty="0" smtClean="0">
                <a:latin typeface="Arial Rounded MT Bold" pitchFamily="34" charset="0"/>
              </a:rPr>
              <a:t> muscles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- 7 to 9 pelvic thrusts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-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5 to 10 successive forceful ejaculations </a:t>
            </a:r>
          </a:p>
          <a:p>
            <a:r>
              <a:rPr lang="en-IN" sz="2800" dirty="0" smtClean="0">
                <a:latin typeface="Arial Rounded MT Bold" pitchFamily="34" charset="0"/>
              </a:rPr>
              <a:t>         - Downward movement of the tail -</a:t>
            </a:r>
            <a:r>
              <a:rPr lang="en-IN" sz="2800" i="1" dirty="0" smtClean="0">
                <a:latin typeface="Arial Rounded MT Bold" pitchFamily="34" charset="0"/>
              </a:rPr>
              <a:t>tail flagging</a:t>
            </a:r>
          </a:p>
          <a:p>
            <a:r>
              <a:rPr lang="en-IN" sz="2800" i="1" dirty="0" smtClean="0">
                <a:latin typeface="Arial Rounded MT Bold" pitchFamily="34" charset="0"/>
              </a:rPr>
              <a:t>         -</a:t>
            </a: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Urethral peristalsis (ventral surface of penis)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- </a:t>
            </a:r>
            <a:r>
              <a:rPr lang="en-US" sz="2800" dirty="0" err="1" smtClean="0">
                <a:latin typeface="Arial Rounded MT Bold" pitchFamily="34" charset="0"/>
              </a:rPr>
              <a:t>Rhythemic</a:t>
            </a:r>
            <a:r>
              <a:rPr lang="en-US" sz="2800" dirty="0" smtClean="0">
                <a:latin typeface="Arial Rounded MT Bold" pitchFamily="34" charset="0"/>
              </a:rPr>
              <a:t> contraction of hind leg muscles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Time from intromission to ejaculate – 10 to 15 sec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Time between ejaculate to dismount – 8 sec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276046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In Dog -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Copulatory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tie or coital lock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Swelling of </a:t>
            </a:r>
            <a:r>
              <a:rPr lang="en-US" sz="2800" dirty="0" err="1" smtClean="0">
                <a:latin typeface="Arial Rounded MT Bold" pitchFamily="34" charset="0"/>
              </a:rPr>
              <a:t>bulbus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glandis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Constriction of </a:t>
            </a:r>
            <a:r>
              <a:rPr lang="en-US" sz="2800" dirty="0" err="1" smtClean="0">
                <a:latin typeface="Arial Rounded MT Bold" pitchFamily="34" charset="0"/>
              </a:rPr>
              <a:t>vulvar</a:t>
            </a:r>
            <a:r>
              <a:rPr lang="en-US" sz="2800" dirty="0" smtClean="0">
                <a:latin typeface="Arial Rounded MT Bold" pitchFamily="34" charset="0"/>
              </a:rPr>
              <a:t> muscles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Queen - “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Cat cry</a:t>
            </a:r>
            <a:r>
              <a:rPr lang="en-US" sz="2800" dirty="0" smtClean="0">
                <a:latin typeface="Arial Rounded MT Bold" pitchFamily="34" charset="0"/>
              </a:rPr>
              <a:t>” … “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Rage reaction</a:t>
            </a:r>
            <a:r>
              <a:rPr lang="en-US" sz="2800" dirty="0" smtClean="0">
                <a:latin typeface="Arial Rounded MT Bold" pitchFamily="34" charset="0"/>
              </a:rPr>
              <a:t>”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Queen - No sexual receptivity for 10-20 minutes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Again receptive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Several </a:t>
            </a:r>
            <a:r>
              <a:rPr lang="en-US" sz="2800" dirty="0" err="1" smtClean="0">
                <a:latin typeface="Arial Rounded MT Bold" pitchFamily="34" charset="0"/>
              </a:rPr>
              <a:t>matings</a:t>
            </a:r>
            <a:r>
              <a:rPr lang="en-US" sz="2800" dirty="0" smtClean="0">
                <a:latin typeface="Arial Rounded MT Bold" pitchFamily="34" charset="0"/>
              </a:rPr>
              <a:t> (av. 7 intromission/hr)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Ensure sufficient LH surge – Ovulation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- Rolls and licks the vulva after copulation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Camel - Stretched body and extends neck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- Ejaculation - several times during mating </a:t>
            </a:r>
            <a:endParaRPr lang="en-IN" sz="28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52400"/>
            <a:ext cx="90045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Dismounting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IN" sz="28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Dismounting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- Penis is withdrawn back into prepuce 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- Buffalo bull - more lethargic than cattle bull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After dismounting </a:t>
            </a:r>
            <a:r>
              <a:rPr lang="en-US" sz="2800" dirty="0" smtClean="0">
                <a:latin typeface="Arial Rounded MT Bold" pitchFamily="34" charset="0"/>
              </a:rPr>
              <a:t>–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 - Licking of penis – buck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- </a:t>
            </a:r>
            <a:r>
              <a:rPr lang="en-US" sz="2800" dirty="0" err="1" smtClean="0">
                <a:latin typeface="Arial Rounded MT Bold" pitchFamily="34" charset="0"/>
              </a:rPr>
              <a:t>Streching</a:t>
            </a:r>
            <a:r>
              <a:rPr lang="en-US" sz="2800" dirty="0" smtClean="0">
                <a:latin typeface="Arial Rounded MT Bold" pitchFamily="34" charset="0"/>
              </a:rPr>
              <a:t> the head and neck – buck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 - No post coital reaction - bull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Stallion - Dismounts after 20 to 30 seconds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- Remains in proximity to female (minutes) 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- Investigate for any vaginal fluid </a:t>
            </a:r>
          </a:p>
          <a:p>
            <a:pPr lvl="0"/>
            <a:r>
              <a:rPr lang="en-IN" sz="2800" dirty="0" smtClean="0">
                <a:latin typeface="Arial Rounded MT Bold" pitchFamily="34" charset="0"/>
              </a:rPr>
              <a:t>                  - may display </a:t>
            </a:r>
            <a:r>
              <a:rPr lang="en-IN" sz="2800" dirty="0" err="1" smtClean="0">
                <a:latin typeface="Arial Rounded MT Bold" pitchFamily="34" charset="0"/>
              </a:rPr>
              <a:t>flehmen</a:t>
            </a:r>
            <a:r>
              <a:rPr lang="en-IN" sz="2800" dirty="0" smtClean="0">
                <a:latin typeface="Arial Rounded MT Bold" pitchFamily="34" charset="0"/>
              </a:rPr>
              <a:t> reaction.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276046"/>
            <a:ext cx="86997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P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romiscuous sexual behavior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-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ny female mate with any male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Sexual behavior - according to social structure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territorial/home range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1. 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ale and female share some of their home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range for mating e.g. Roe deer, antelope etc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2. Males and females share whole of their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territory for mating purpose ….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harem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e.g. wild rabbit.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3. Some animals come into a temporary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territory for mating e.g. seal.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52400"/>
            <a:ext cx="90045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Dog –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Face away (tail-to-tail) condition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Penis is twisted through 180</a:t>
            </a:r>
            <a:r>
              <a:rPr lang="en-US" sz="2800" baseline="30000" dirty="0" smtClean="0">
                <a:latin typeface="Arial Rounded MT Bold" pitchFamily="34" charset="0"/>
              </a:rPr>
              <a:t>0</a:t>
            </a:r>
          </a:p>
          <a:p>
            <a:pPr lvl="0"/>
            <a:r>
              <a:rPr lang="en-US" sz="2800" baseline="30000" dirty="0" smtClean="0">
                <a:latin typeface="Arial Rounded MT Bold" pitchFamily="34" charset="0"/>
              </a:rPr>
              <a:t>      </a:t>
            </a:r>
            <a:r>
              <a:rPr lang="en-US" sz="2800" dirty="0" smtClean="0">
                <a:latin typeface="Arial Rounded MT Bold" pitchFamily="34" charset="0"/>
              </a:rPr>
              <a:t>    - Occlusion of efferent penile veins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Slow </a:t>
            </a:r>
            <a:r>
              <a:rPr lang="en-US" sz="2800" dirty="0" err="1" smtClean="0">
                <a:latin typeface="Arial Rounded MT Bold" pitchFamily="34" charset="0"/>
              </a:rPr>
              <a:t>veinous</a:t>
            </a:r>
            <a:r>
              <a:rPr lang="en-US" sz="2800" dirty="0" smtClean="0">
                <a:latin typeface="Arial Rounded MT Bold" pitchFamily="34" charset="0"/>
              </a:rPr>
              <a:t> out flow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Hydrostatic pressure - Longer penile turgidity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3</a:t>
            </a:r>
            <a:r>
              <a:rPr lang="en-US" sz="2800" baseline="30000" dirty="0" smtClean="0">
                <a:latin typeface="Arial Rounded MT Bold" pitchFamily="34" charset="0"/>
              </a:rPr>
              <a:t>rd</a:t>
            </a:r>
            <a:r>
              <a:rPr lang="en-US" sz="2800" dirty="0" smtClean="0">
                <a:latin typeface="Arial Rounded MT Bold" pitchFamily="34" charset="0"/>
              </a:rPr>
              <a:t> fraction of ejaculate (about 30 ml sperm free)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- Pumped in to vagina to flush the sperm rich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fraction into uterus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Reduction in penile blood occlusion along with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</a:t>
            </a:r>
            <a:r>
              <a:rPr lang="en-US" sz="2800" dirty="0" err="1" smtClean="0">
                <a:latin typeface="Arial Rounded MT Bold" pitchFamily="34" charset="0"/>
              </a:rPr>
              <a:t>vulvar</a:t>
            </a:r>
            <a:r>
              <a:rPr lang="en-US" sz="2800" dirty="0" smtClean="0">
                <a:latin typeface="Arial Rounded MT Bold" pitchFamily="34" charset="0"/>
              </a:rPr>
              <a:t> muscle relaxation - Unlocking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Coital tie -  20 minutes (5 to 60 min).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sxual behavior in stal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4140"/>
            <a:ext cx="4691063" cy="6491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Behaviors-exhibited-by-male-goat-towards-estrus-female_Q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315200" cy="640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B9781416054191000055_g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10630"/>
            <a:ext cx="7848600" cy="5409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Natural Mating - The Boar Achieves Successful Mou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5105400" cy="2652156"/>
          </a:xfrm>
          <a:prstGeom prst="rect">
            <a:avLst/>
          </a:prstGeom>
          <a:noFill/>
        </p:spPr>
      </p:pic>
      <p:pic>
        <p:nvPicPr>
          <p:cNvPr id="10243" name="Picture 3" descr="C:\Users\lenovo\Desktop\bwi-blws0102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5105400" cy="307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52400"/>
            <a:ext cx="900458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Refractoriness</a:t>
            </a:r>
            <a:r>
              <a:rPr lang="en-US" sz="2800" dirty="0" smtClean="0">
                <a:latin typeface="Algerian" pitchFamily="82" charset="0"/>
              </a:rPr>
              <a:t> </a:t>
            </a:r>
            <a:endParaRPr lang="en-IN" sz="2800" dirty="0" smtClean="0">
              <a:latin typeface="Algerian" pitchFamily="82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State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sexual exhaustion </a:t>
            </a:r>
            <a:r>
              <a:rPr lang="en-US" sz="2800" dirty="0" smtClean="0">
                <a:latin typeface="Arial Rounded MT Bold" pitchFamily="34" charset="0"/>
              </a:rPr>
              <a:t>after ejaculation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i="1" dirty="0" smtClean="0">
                <a:solidFill>
                  <a:srgbClr val="00B050"/>
                </a:solidFill>
                <a:latin typeface="Arial Rounded MT Bold" pitchFamily="34" charset="0"/>
              </a:rPr>
              <a:t>Period between 1</a:t>
            </a:r>
            <a:r>
              <a:rPr lang="en-US" sz="2800" i="1" baseline="30000" dirty="0" smtClean="0">
                <a:solidFill>
                  <a:srgbClr val="00B050"/>
                </a:solidFill>
                <a:latin typeface="Arial Rounded MT Bold" pitchFamily="34" charset="0"/>
              </a:rPr>
              <a:t>st</a:t>
            </a:r>
            <a:r>
              <a:rPr lang="en-US" sz="2800" i="1" dirty="0" smtClean="0">
                <a:solidFill>
                  <a:srgbClr val="00B050"/>
                </a:solidFill>
                <a:latin typeface="Arial Rounded MT Bold" pitchFamily="34" charset="0"/>
              </a:rPr>
              <a:t> ejaculate to second mount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No sexual interest in female after copulation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Buck, boar and stallion reach sexual exhaustion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earlier than bull &amp; ram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i.e. more no. of ejaculates can be achieved by bull 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&amp; ram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(bull can give 30-35 services/day … MAX)   </a:t>
            </a:r>
            <a:endParaRPr lang="en-IN" sz="28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654308"/>
            <a:ext cx="869978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  <a:cs typeface="Mangal" pitchFamily="18" charset="0"/>
              </a:rPr>
              <a:t>- </a:t>
            </a:r>
            <a:r>
              <a:rPr lang="en-US" sz="2800" dirty="0" smtClean="0">
                <a:latin typeface="Arial Rounded MT Bold" pitchFamily="34" charset="0"/>
              </a:rPr>
              <a:t>Rut - Breeding season in animals like deer,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sheep, camel, goat, bison, giraffe, 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antelopes, elephant etc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Period of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increased testosterone </a:t>
            </a:r>
            <a:r>
              <a:rPr lang="en-US" sz="2800" dirty="0" smtClean="0">
                <a:latin typeface="Arial Rounded MT Bold" pitchFamily="34" charset="0"/>
              </a:rPr>
              <a:t>level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- Increased interest to females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Tupping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    - Rutting / mating season in sheep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525482"/>
            <a:ext cx="869978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Pederasty</a:t>
            </a:r>
            <a:r>
              <a:rPr lang="en-US" sz="2800" dirty="0" smtClean="0">
                <a:latin typeface="Arial Rounded MT Bold" pitchFamily="34" charset="0"/>
              </a:rPr>
              <a:t> - Rectal copulation e.g. boar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Onanism</a:t>
            </a:r>
            <a:r>
              <a:rPr lang="en-US" sz="2800" dirty="0" smtClean="0">
                <a:latin typeface="Arial Rounded MT Bold" pitchFamily="34" charset="0"/>
              </a:rPr>
              <a:t>   -  Abortive ejaculate e.g. boar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Balling up  </a:t>
            </a:r>
            <a:r>
              <a:rPr lang="en-US" sz="2800" dirty="0" smtClean="0">
                <a:latin typeface="Arial Rounded MT Bold" pitchFamily="34" charset="0"/>
              </a:rPr>
              <a:t>- Masturbation (inserting penis into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prepucial </a:t>
            </a:r>
            <a:r>
              <a:rPr lang="en-US" sz="2800" dirty="0" err="1" smtClean="0">
                <a:latin typeface="Arial Rounded MT Bold" pitchFamily="34" charset="0"/>
              </a:rPr>
              <a:t>diverticulum</a:t>
            </a:r>
            <a:r>
              <a:rPr lang="en-US" sz="2800" dirty="0" smtClean="0">
                <a:latin typeface="Arial Rounded MT Bold" pitchFamily="34" charset="0"/>
              </a:rPr>
              <a:t>) e.g. boar</a:t>
            </a: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1028" name="Picture 4" descr="C:\Users\lenovo\Desktop\balling up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87875"/>
            <a:ext cx="5131310" cy="196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76200"/>
            <a:ext cx="8699781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Sexual pattern/behavior </a:t>
            </a:r>
            <a:r>
              <a:rPr lang="en-US" sz="2800" dirty="0" smtClean="0">
                <a:latin typeface="Arial Rounded MT Bold" pitchFamily="34" charset="0"/>
              </a:rPr>
              <a:t>is according to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Genetic makeup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- Physical and social environment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- Systematic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components </a:t>
            </a:r>
            <a:r>
              <a:rPr lang="en-US" sz="2800" dirty="0" smtClean="0">
                <a:latin typeface="Arial Rounded MT Bold" pitchFamily="34" charset="0"/>
              </a:rPr>
              <a:t>of male sexual behavior   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1. Sexual arousal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2.Courtship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3.Penile Erection and protrusion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4. Mounting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5. Intromission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6. Ejaculation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7. Dismounting</a:t>
            </a:r>
            <a:endParaRPr lang="en-IN" sz="2800" dirty="0" smtClean="0">
              <a:latin typeface="Arial Rounded MT Bold" pitchFamily="34" charset="0"/>
            </a:endParaRP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8. Refractoriness</a:t>
            </a:r>
            <a:endParaRPr lang="en-IN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u="sng" dirty="0" smtClean="0">
                <a:solidFill>
                  <a:srgbClr val="00B050"/>
                </a:solidFill>
                <a:latin typeface="Arial Rounded MT Bold" pitchFamily="34" charset="0"/>
              </a:rPr>
              <a:t>One component - stimulator the next one</a:t>
            </a:r>
            <a:endParaRPr lang="en-IN" sz="2800" u="sng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99846"/>
            <a:ext cx="900458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Sexual  arousal </a:t>
            </a:r>
          </a:p>
          <a:p>
            <a:pPr lvl="0"/>
            <a:endParaRPr lang="en-US" sz="2800" dirty="0" smtClean="0">
              <a:latin typeface="Algerian" pitchFamily="82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Represent the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attraction </a:t>
            </a:r>
            <a:r>
              <a:rPr lang="en-US" sz="2800" dirty="0" smtClean="0">
                <a:latin typeface="Arial Rounded MT Bold" pitchFamily="34" charset="0"/>
              </a:rPr>
              <a:t>between male – female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Visual…Auditory ….. Olfactory 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/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IN" sz="2800" dirty="0" smtClean="0">
                <a:latin typeface="Arial Rounded MT Bold" pitchFamily="34" charset="0"/>
              </a:rPr>
              <a:t> </a:t>
            </a:r>
            <a:r>
              <a:rPr lang="en-IN" sz="2800" dirty="0" smtClean="0">
                <a:solidFill>
                  <a:srgbClr val="00B050"/>
                </a:solidFill>
                <a:latin typeface="Arial Rounded MT Bold" pitchFamily="34" charset="0"/>
              </a:rPr>
              <a:t>Pheromones</a:t>
            </a:r>
            <a:r>
              <a:rPr lang="en-IN" sz="2800" dirty="0" smtClean="0">
                <a:latin typeface="Arial Rounded MT Bold" pitchFamily="34" charset="0"/>
              </a:rPr>
              <a:t> - </a:t>
            </a:r>
            <a:r>
              <a:rPr lang="en-IN" sz="2800" dirty="0" err="1" smtClean="0">
                <a:latin typeface="Arial Rounded MT Bold" pitchFamily="34" charset="0"/>
              </a:rPr>
              <a:t>Estr</a:t>
            </a:r>
            <a:r>
              <a:rPr lang="en-US" sz="2800" dirty="0" err="1" smtClean="0">
                <a:latin typeface="Arial Rounded MT Bold" pitchFamily="34" charset="0"/>
              </a:rPr>
              <a:t>ous</a:t>
            </a:r>
            <a:r>
              <a:rPr lang="en-US" sz="2800" dirty="0" smtClean="0">
                <a:latin typeface="Arial Rounded MT Bold" pitchFamily="34" charset="0"/>
              </a:rPr>
              <a:t> female attract the male</a:t>
            </a: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99846"/>
            <a:ext cx="900458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lgerian" pitchFamily="82" charset="0"/>
              </a:rPr>
              <a:t>Courtship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lvl="0"/>
            <a:endParaRPr lang="en-US" sz="28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Activity before the mating </a:t>
            </a:r>
          </a:p>
          <a:p>
            <a:pPr lvl="0"/>
            <a:r>
              <a:rPr lang="en-US" sz="2800" dirty="0" smtClean="0">
                <a:latin typeface="Arial Rounded MT Bold" pitchFamily="34" charset="0"/>
              </a:rPr>
              <a:t>         (close contact to female)</a:t>
            </a:r>
          </a:p>
          <a:p>
            <a:pPr lvl="0"/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Stimulate and prepare the female for copulation</a:t>
            </a:r>
          </a:p>
          <a:p>
            <a:pPr lvl="0">
              <a:buFontTx/>
              <a:buChar char="-"/>
            </a:pPr>
            <a:endParaRPr lang="en-US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- Sniffing and licking – Female genitalia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Urine and </a:t>
            </a:r>
            <a:r>
              <a:rPr lang="en-US" sz="2800" dirty="0" err="1" smtClean="0">
                <a:solidFill>
                  <a:srgbClr val="00B050"/>
                </a:solidFill>
                <a:latin typeface="Arial Rounded MT Bold" pitchFamily="34" charset="0"/>
              </a:rPr>
              <a:t>perineal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region  - Bull/Ram/Buck           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          Female head – boar &amp; stallion </a:t>
            </a:r>
            <a:endParaRPr lang="en-IN" sz="2800" dirty="0" smtClean="0">
              <a:solidFill>
                <a:srgbClr val="00B050"/>
              </a:solidFill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9419" y="199846"/>
            <a:ext cx="900458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latin typeface="Arial Rounded MT Bold" pitchFamily="34" charset="0"/>
              </a:rPr>
              <a:t>   </a:t>
            </a:r>
          </a:p>
          <a:p>
            <a:r>
              <a:rPr lang="en-US" sz="2800" dirty="0" smtClean="0">
                <a:latin typeface="Arial Rounded MT Bold" pitchFamily="34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Vocalization </a:t>
            </a:r>
            <a:r>
              <a:rPr lang="en-US" sz="2800" dirty="0" smtClean="0">
                <a:latin typeface="Arial Rounded MT Bold" pitchFamily="34" charset="0"/>
              </a:rPr>
              <a:t>–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Courting bleat – ram &amp; buck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Courting grunt – swine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Neighing – stallion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No vocalization – bull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IN" sz="28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 Rounded MT Bold" pitchFamily="34" charset="0"/>
              </a:rPr>
              <a:t>Nudging</a:t>
            </a:r>
            <a:r>
              <a:rPr lang="en-US" sz="2800" dirty="0" smtClean="0">
                <a:latin typeface="Arial Rounded MT Bold" pitchFamily="34" charset="0"/>
              </a:rPr>
              <a:t> – (Gentle pushing to draw attention)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       With foreleg – ram &amp; buck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Nosing the flank – swine</a:t>
            </a:r>
            <a:endParaRPr lang="en-IN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          Biting over back or neck – stallion</a:t>
            </a:r>
            <a:endParaRPr lang="en-IN" sz="2800" dirty="0" smtClean="0">
              <a:latin typeface="Arial Rounded MT Bold" pitchFamily="34" charset="0"/>
            </a:endParaRPr>
          </a:p>
          <a:p>
            <a:pPr lvl="0">
              <a:buFontTx/>
              <a:buChar char="-"/>
            </a:pPr>
            <a:endParaRPr lang="en-IN" sz="2800" dirty="0" smtClean="0">
              <a:latin typeface="Arial Rounded MT Bold" pitchFamily="34" charset="0"/>
            </a:endParaRPr>
          </a:p>
          <a:p>
            <a:pPr lvl="0"/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1606</Words>
  <Application>Microsoft Office PowerPoint</Application>
  <PresentationFormat>On-screen Show (4:3)</PresentationFormat>
  <Paragraphs>335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Dr. Vikas Sachan</cp:lastModifiedBy>
  <cp:revision>64</cp:revision>
  <dcterms:created xsi:type="dcterms:W3CDTF">2006-08-16T00:00:00Z</dcterms:created>
  <dcterms:modified xsi:type="dcterms:W3CDTF">2021-01-25T06:37:30Z</dcterms:modified>
</cp:coreProperties>
</file>