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325" r:id="rId3"/>
    <p:sldId id="326" r:id="rId4"/>
    <p:sldId id="327" r:id="rId5"/>
    <p:sldId id="302" r:id="rId6"/>
    <p:sldId id="328" r:id="rId7"/>
    <p:sldId id="329" r:id="rId8"/>
    <p:sldId id="330" r:id="rId9"/>
    <p:sldId id="331" r:id="rId10"/>
    <p:sldId id="332" r:id="rId11"/>
    <p:sldId id="333" r:id="rId12"/>
    <p:sldId id="334" r:id="rId13"/>
    <p:sldId id="335" r:id="rId14"/>
    <p:sldId id="336"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19956106424" initials="9" lastIdx="1" clrIdx="0">
    <p:extLst>
      <p:ext uri="{19B8F6BF-5375-455C-9EA6-DF929625EA0E}">
        <p15:presenceInfo xmlns:p15="http://schemas.microsoft.com/office/powerpoint/2012/main" userId="4099c2b04d11cc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sorterViewPr>
    <p:cViewPr>
      <p:scale>
        <a:sx n="100" d="100"/>
        <a:sy n="100" d="100"/>
      </p:scale>
      <p:origin x="0" y="-200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11767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19-09-2021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68046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56816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798649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4621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3512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21179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916992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8484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41553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F1E3D-2B22-4934-A1B0-367CDC59BB9F}" type="datetimeFigureOut">
              <a:rPr lang="en-IN" smtClean="0"/>
              <a:t>19-09-2021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384982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F1E3D-2B22-4934-A1B0-367CDC59BB9F}" type="datetimeFigureOut">
              <a:rPr lang="en-IN" smtClean="0"/>
              <a:t>19-09-2021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99932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F1E3D-2B22-4934-A1B0-367CDC59BB9F}" type="datetimeFigureOut">
              <a:rPr lang="en-IN" smtClean="0"/>
              <a:t>19-09-2021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404387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F1E3D-2B22-4934-A1B0-367CDC59BB9F}" type="datetimeFigureOut">
              <a:rPr lang="en-IN" smtClean="0"/>
              <a:t>19-09-2021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123203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F1E3D-2B22-4934-A1B0-367CDC59BB9F}" type="datetimeFigureOut">
              <a:rPr lang="en-IN" smtClean="0"/>
              <a:t>19-09-2021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2106322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F1E3D-2B22-4934-A1B0-367CDC59BB9F}" type="datetimeFigureOut">
              <a:rPr lang="en-IN" smtClean="0"/>
              <a:t>19-09-2021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4112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ACAF1E3D-2B22-4934-A1B0-367CDC59BB9F}" type="datetimeFigureOut">
              <a:rPr lang="en-IN" smtClean="0"/>
              <a:t>19-09-2021</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7E1ED710-CA08-4E9A-85EE-C3C820C5AEA4}" type="slidenum">
              <a:rPr lang="en-IN" smtClean="0"/>
              <a:t>‹#›</a:t>
            </a:fld>
            <a:endParaRPr lang="en-IN"/>
          </a:p>
        </p:txBody>
      </p:sp>
    </p:spTree>
    <p:extLst>
      <p:ext uri="{BB962C8B-B14F-4D97-AF65-F5344CB8AC3E}">
        <p14:creationId xmlns:p14="http://schemas.microsoft.com/office/powerpoint/2010/main" val="56151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CAF1E3D-2B22-4934-A1B0-367CDC59BB9F}" type="datetimeFigureOut">
              <a:rPr lang="en-IN" smtClean="0"/>
              <a:t>19-09-2021</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E1ED710-CA08-4E9A-85EE-C3C820C5AEA4}" type="slidenum">
              <a:rPr lang="en-IN" smtClean="0"/>
              <a:t>‹#›</a:t>
            </a:fld>
            <a:endParaRPr lang="en-IN"/>
          </a:p>
        </p:txBody>
      </p:sp>
    </p:spTree>
    <p:extLst>
      <p:ext uri="{BB962C8B-B14F-4D97-AF65-F5344CB8AC3E}">
        <p14:creationId xmlns:p14="http://schemas.microsoft.com/office/powerpoint/2010/main" val="16519097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7F80-EE25-4867-B414-3223793589BB}"/>
              </a:ext>
            </a:extLst>
          </p:cNvPr>
          <p:cNvSpPr>
            <a:spLocks noGrp="1"/>
          </p:cNvSpPr>
          <p:nvPr>
            <p:ph type="ctrTitle"/>
          </p:nvPr>
        </p:nvSpPr>
        <p:spPr/>
        <p:txBody>
          <a:bodyPr/>
          <a:lstStyle/>
          <a:p>
            <a:r>
              <a:rPr lang="en-IN" dirty="0"/>
              <a:t>Ruminant Stomach</a:t>
            </a:r>
          </a:p>
        </p:txBody>
      </p:sp>
      <p:sp>
        <p:nvSpPr>
          <p:cNvPr id="3" name="Subtitle 2">
            <a:extLst>
              <a:ext uri="{FF2B5EF4-FFF2-40B4-BE49-F238E27FC236}">
                <a16:creationId xmlns:a16="http://schemas.microsoft.com/office/drawing/2014/main" id="{6ECB1472-4835-4EA0-A486-190DBB41F850}"/>
              </a:ext>
            </a:extLst>
          </p:cNvPr>
          <p:cNvSpPr>
            <a:spLocks noGrp="1"/>
          </p:cNvSpPr>
          <p:nvPr>
            <p:ph type="subTitle" idx="1"/>
          </p:nvPr>
        </p:nvSpPr>
        <p:spPr>
          <a:xfrm>
            <a:off x="1751012" y="4608852"/>
            <a:ext cx="8676222" cy="1467465"/>
          </a:xfrm>
        </p:spPr>
        <p:txBody>
          <a:bodyPr/>
          <a:lstStyle/>
          <a:p>
            <a:pPr>
              <a:spcBef>
                <a:spcPts val="0"/>
              </a:spcBef>
              <a:spcAft>
                <a:spcPts val="0"/>
              </a:spcAft>
            </a:pPr>
            <a:r>
              <a:rPr lang="en-IN" dirty="0"/>
              <a:t>Gulshan Kumar</a:t>
            </a:r>
          </a:p>
          <a:p>
            <a:pPr>
              <a:spcBef>
                <a:spcPts val="0"/>
              </a:spcBef>
              <a:spcAft>
                <a:spcPts val="0"/>
              </a:spcAft>
            </a:pPr>
            <a:r>
              <a:rPr lang="en-IN" dirty="0"/>
              <a:t>Dept. of Veterinary Surgery &amp; Radiology</a:t>
            </a:r>
          </a:p>
          <a:p>
            <a:pPr>
              <a:spcBef>
                <a:spcPts val="0"/>
              </a:spcBef>
              <a:spcAft>
                <a:spcPts val="0"/>
              </a:spcAft>
            </a:pPr>
            <a:r>
              <a:rPr lang="en-IN" dirty="0"/>
              <a:t>College of Veterinary Science and Animal Husbandry</a:t>
            </a:r>
          </a:p>
          <a:p>
            <a:pPr>
              <a:spcBef>
                <a:spcPts val="0"/>
              </a:spcBef>
              <a:spcAft>
                <a:spcPts val="0"/>
              </a:spcAft>
            </a:pPr>
            <a:r>
              <a:rPr lang="en-IN" sz="1200" dirty="0"/>
              <a:t>U.P. Pt. </a:t>
            </a:r>
            <a:r>
              <a:rPr lang="en-IN" sz="1200" dirty="0" err="1"/>
              <a:t>Deen</a:t>
            </a:r>
            <a:r>
              <a:rPr lang="en-IN" sz="1200" dirty="0"/>
              <a:t> </a:t>
            </a:r>
            <a:r>
              <a:rPr lang="en-IN" sz="1200" dirty="0" err="1"/>
              <a:t>Dayal</a:t>
            </a:r>
            <a:r>
              <a:rPr lang="en-IN" sz="1200" dirty="0"/>
              <a:t> Upadhyaya </a:t>
            </a:r>
            <a:r>
              <a:rPr lang="en-IN" sz="1200" dirty="0" err="1"/>
              <a:t>Pashuchikitsa</a:t>
            </a:r>
            <a:r>
              <a:rPr lang="en-IN" sz="1200" dirty="0"/>
              <a:t> Vigyan Vishwavidyalaya </a:t>
            </a:r>
            <a:r>
              <a:rPr lang="en-IN" sz="1200" dirty="0" err="1"/>
              <a:t>evam</a:t>
            </a:r>
            <a:r>
              <a:rPr lang="en-IN" sz="1200" dirty="0"/>
              <a:t> Go </a:t>
            </a:r>
            <a:r>
              <a:rPr lang="en-IN" sz="1200" dirty="0" err="1"/>
              <a:t>Anusandhan</a:t>
            </a:r>
            <a:r>
              <a:rPr lang="en-IN" sz="1200" dirty="0"/>
              <a:t> </a:t>
            </a:r>
            <a:r>
              <a:rPr lang="en-IN" sz="1200" dirty="0" err="1"/>
              <a:t>Sansthan</a:t>
            </a:r>
            <a:r>
              <a:rPr lang="en-IN" sz="1200" dirty="0"/>
              <a:t>, Mathura- 281 001</a:t>
            </a:r>
          </a:p>
        </p:txBody>
      </p:sp>
    </p:spTree>
    <p:extLst>
      <p:ext uri="{BB962C8B-B14F-4D97-AF65-F5344CB8AC3E}">
        <p14:creationId xmlns:p14="http://schemas.microsoft.com/office/powerpoint/2010/main" val="307514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a:t>
            </a:r>
            <a:r>
              <a:rPr lang="en-IN" b="1" dirty="0" err="1">
                <a:effectLst/>
              </a:rPr>
              <a:t>Ætiology</a:t>
            </a:r>
            <a:r>
              <a:rPr lang="en-IN" b="1" dirty="0">
                <a:effectLst/>
              </a:rPr>
              <a:t> &amp; pathogenesis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52431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Free gas bloat or secondary ruminal tympany:</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cause is physical obstruction of eructation (foreign body, stenosis, extraluminal lesions).</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Interference with oesophageal groove function in vagal indigestion and diaphragmatic hernia may cause chronic ruminal tympany. This also occurs in tetanus.</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Interference with the nerve pathways involved in the eructation reflex.</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It may be secondary to rumen atony occurring in anaphylaxis and grain overload causing decrease in pH, oesophagitis/rumenitis leading to interference in eructation.</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May also develop due to hypocalcaemia.</a:t>
            </a:r>
          </a:p>
        </p:txBody>
      </p:sp>
    </p:spTree>
    <p:extLst>
      <p:ext uri="{BB962C8B-B14F-4D97-AF65-F5344CB8AC3E}">
        <p14:creationId xmlns:p14="http://schemas.microsoft.com/office/powerpoint/2010/main" val="332673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a:t>
            </a:r>
            <a:r>
              <a:rPr lang="en-IN" b="1" dirty="0" err="1">
                <a:effectLst/>
              </a:rPr>
              <a:t>Ætiology</a:t>
            </a:r>
            <a:r>
              <a:rPr lang="en-IN" b="1" dirty="0">
                <a:effectLst/>
              </a:rPr>
              <a:t> &amp; pathogenesis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046988"/>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increased intra-ruminal pressure due to accumulation of gases exerts pressure over the diaphragm and the ribs, which results in reduced respiratory movements. This results in hypoventilation and reduced venous return to heart.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increased intra-ruminal pressure also causes absorption of gases, particularly poisonous methane which has </a:t>
            </a:r>
            <a:r>
              <a:rPr lang="en-IN" sz="2400">
                <a:latin typeface="Arial" panose="020B0604020202020204" pitchFamily="34" charset="0"/>
                <a:cs typeface="Arial" panose="020B0604020202020204" pitchFamily="34" charset="0"/>
              </a:rPr>
              <a:t>a deleterious </a:t>
            </a:r>
            <a:r>
              <a:rPr lang="en-IN" sz="2400" dirty="0">
                <a:latin typeface="Arial" panose="020B0604020202020204" pitchFamily="34" charset="0"/>
                <a:cs typeface="Arial" panose="020B0604020202020204" pitchFamily="34" charset="0"/>
              </a:rPr>
              <a:t>effect on the  animal.</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Bloat is a common cause of sudden death.</a:t>
            </a:r>
          </a:p>
        </p:txBody>
      </p:sp>
    </p:spTree>
    <p:extLst>
      <p:ext uri="{BB962C8B-B14F-4D97-AF65-F5344CB8AC3E}">
        <p14:creationId xmlns:p14="http://schemas.microsoft.com/office/powerpoint/2010/main" val="2108086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clinical findings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524315"/>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Sudden obvious distension of the rumen.</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Contour of the left paralumbar fossa changes to protrusion and the entire abdomen is enlarged.</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skin over the left flank becomes taut.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Marked dyspnoea and grunting, mouth breathing, protruded tongue, extended head and frequent urination.</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If untreated the animal collapses and dies. Animal may die within an hour of being allowed to graze on a leguminous pasture.</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 free gas bloat tympanic resonance is observed on the dorsal left flank.</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Free gas produces a higher pitched ping on percussion than frothy bloat. </a:t>
            </a:r>
          </a:p>
        </p:txBody>
      </p:sp>
    </p:spTree>
    <p:extLst>
      <p:ext uri="{BB962C8B-B14F-4D97-AF65-F5344CB8AC3E}">
        <p14:creationId xmlns:p14="http://schemas.microsoft.com/office/powerpoint/2010/main" val="401870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treatment</a:t>
            </a:r>
            <a:endParaRPr lang="en-IN" dirty="0"/>
          </a:p>
        </p:txBody>
      </p:sp>
      <p:pic>
        <p:nvPicPr>
          <p:cNvPr id="5" name="Picture 4">
            <a:extLst>
              <a:ext uri="{FF2B5EF4-FFF2-40B4-BE49-F238E27FC236}">
                <a16:creationId xmlns:a16="http://schemas.microsoft.com/office/drawing/2014/main" id="{4F4B20F1-8077-426B-8BAC-93A4124BA939}"/>
              </a:ext>
            </a:extLst>
          </p:cNvPr>
          <p:cNvPicPr>
            <a:picLocks noChangeAspect="1"/>
          </p:cNvPicPr>
          <p:nvPr/>
        </p:nvPicPr>
        <p:blipFill rotWithShape="1">
          <a:blip r:embed="rId2"/>
          <a:srcRect l="13790" t="31174" r="50000" b="23643"/>
          <a:stretch/>
        </p:blipFill>
        <p:spPr>
          <a:xfrm>
            <a:off x="4866968" y="790371"/>
            <a:ext cx="7325032" cy="5138941"/>
          </a:xfrm>
          <a:prstGeom prst="rect">
            <a:avLst/>
          </a:prstGeom>
          <a:ln>
            <a:noFill/>
          </a:ln>
          <a:effectLst>
            <a:softEdge rad="112500"/>
          </a:effectLst>
        </p:spPr>
      </p:pic>
      <p:sp>
        <p:nvSpPr>
          <p:cNvPr id="6" name="Rectangle 5">
            <a:extLst>
              <a:ext uri="{FF2B5EF4-FFF2-40B4-BE49-F238E27FC236}">
                <a16:creationId xmlns:a16="http://schemas.microsoft.com/office/drawing/2014/main" id="{BAD34CEE-C8C6-4ABB-AA28-DBCB7FA55780}"/>
              </a:ext>
            </a:extLst>
          </p:cNvPr>
          <p:cNvSpPr/>
          <p:nvPr/>
        </p:nvSpPr>
        <p:spPr>
          <a:xfrm>
            <a:off x="1450259" y="1659986"/>
            <a:ext cx="4645742"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 trocar and cannula </a:t>
            </a:r>
            <a:r>
              <a:rPr lang="en-IN" sz="2400" dirty="0">
                <a:solidFill>
                  <a:schemeClr val="bg1"/>
                </a:solidFill>
                <a:latin typeface="Arial" panose="020B0604020202020204" pitchFamily="34" charset="0"/>
                <a:cs typeface="Arial" panose="020B0604020202020204" pitchFamily="34" charset="0"/>
              </a:rPr>
              <a:t>may be </a:t>
            </a:r>
            <a:r>
              <a:rPr lang="en-IN" sz="2400" dirty="0">
                <a:latin typeface="Arial" panose="020B0604020202020204" pitchFamily="34" charset="0"/>
                <a:cs typeface="Arial" panose="020B0604020202020204" pitchFamily="34" charset="0"/>
              </a:rPr>
              <a:t>used for emergency re</a:t>
            </a:r>
            <a:r>
              <a:rPr lang="en-IN" sz="2400" dirty="0">
                <a:solidFill>
                  <a:schemeClr val="bg1"/>
                </a:solidFill>
                <a:latin typeface="Arial" panose="020B0604020202020204" pitchFamily="34" charset="0"/>
                <a:cs typeface="Arial" panose="020B0604020202020204" pitchFamily="34" charset="0"/>
              </a:rPr>
              <a:t>lief.</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 In the case of </a:t>
            </a:r>
            <a:r>
              <a:rPr lang="en-IN" sz="2400" dirty="0">
                <a:solidFill>
                  <a:schemeClr val="bg1"/>
                </a:solidFill>
                <a:latin typeface="Arial" panose="020B0604020202020204" pitchFamily="34" charset="0"/>
                <a:cs typeface="Arial" panose="020B0604020202020204" pitchFamily="34" charset="0"/>
              </a:rPr>
              <a:t>simple</a:t>
            </a:r>
            <a:r>
              <a:rPr lang="en-IN" sz="2400" dirty="0">
                <a:latin typeface="Arial" panose="020B0604020202020204" pitchFamily="34" charset="0"/>
                <a:cs typeface="Arial" panose="020B0604020202020204" pitchFamily="34" charset="0"/>
              </a:rPr>
              <a:t> tympany, trocarisatio</a:t>
            </a:r>
            <a:r>
              <a:rPr lang="en-IN" sz="2400" dirty="0">
                <a:solidFill>
                  <a:schemeClr val="bg1"/>
                </a:solidFill>
                <a:latin typeface="Arial" panose="020B0604020202020204" pitchFamily="34" charset="0"/>
                <a:cs typeface="Arial" panose="020B0604020202020204" pitchFamily="34" charset="0"/>
              </a:rPr>
              <a:t>n</a:t>
            </a:r>
            <a:r>
              <a:rPr lang="en-IN" sz="2400" dirty="0">
                <a:latin typeface="Arial" panose="020B0604020202020204" pitchFamily="34" charset="0"/>
                <a:cs typeface="Arial" panose="020B0604020202020204" pitchFamily="34" charset="0"/>
              </a:rPr>
              <a:t> </a:t>
            </a:r>
            <a:r>
              <a:rPr lang="en-IN" sz="2400" dirty="0">
                <a:solidFill>
                  <a:schemeClr val="bg1"/>
                </a:solidFill>
                <a:latin typeface="Arial" panose="020B0604020202020204" pitchFamily="34" charset="0"/>
                <a:cs typeface="Arial" panose="020B0604020202020204" pitchFamily="34" charset="0"/>
              </a:rPr>
              <a:t>alone</a:t>
            </a:r>
            <a:r>
              <a:rPr lang="en-IN" sz="2400" dirty="0">
                <a:latin typeface="Arial" panose="020B0604020202020204" pitchFamily="34" charset="0"/>
                <a:cs typeface="Arial" panose="020B0604020202020204" pitchFamily="34" charset="0"/>
              </a:rPr>
              <a:t> may be enough to rel</a:t>
            </a:r>
            <a:r>
              <a:rPr lang="en-IN" sz="2400" dirty="0">
                <a:solidFill>
                  <a:schemeClr val="bg1"/>
                </a:solidFill>
                <a:latin typeface="Arial" panose="020B0604020202020204" pitchFamily="34" charset="0"/>
                <a:cs typeface="Arial" panose="020B0604020202020204" pitchFamily="34" charset="0"/>
              </a:rPr>
              <a:t>ieve the</a:t>
            </a:r>
            <a:r>
              <a:rPr lang="en-IN" sz="2400" dirty="0">
                <a:latin typeface="Arial" panose="020B0604020202020204" pitchFamily="34" charset="0"/>
                <a:cs typeface="Arial" panose="020B0604020202020204" pitchFamily="34" charset="0"/>
              </a:rPr>
              <a:t> gas. But, in </a:t>
            </a:r>
            <a:r>
              <a:rPr lang="en-IN" sz="2400" dirty="0">
                <a:solidFill>
                  <a:schemeClr val="bg1"/>
                </a:solidFill>
                <a:latin typeface="Arial" panose="020B0604020202020204" pitchFamily="34" charset="0"/>
                <a:cs typeface="Arial" panose="020B0604020202020204" pitchFamily="34" charset="0"/>
              </a:rPr>
              <a:t>frothy</a:t>
            </a:r>
            <a:r>
              <a:rPr lang="en-IN" sz="2400" dirty="0">
                <a:latin typeface="Arial" panose="020B0604020202020204" pitchFamily="34" charset="0"/>
                <a:cs typeface="Arial" panose="020B0604020202020204" pitchFamily="34" charset="0"/>
              </a:rPr>
              <a:t> bloat,  administration </a:t>
            </a:r>
            <a:r>
              <a:rPr lang="en-IN" sz="2400" dirty="0">
                <a:solidFill>
                  <a:schemeClr val="bg1"/>
                </a:solidFill>
                <a:latin typeface="Arial" panose="020B0604020202020204" pitchFamily="34" charset="0"/>
                <a:cs typeface="Arial" panose="020B0604020202020204" pitchFamily="34" charset="0"/>
              </a:rPr>
              <a:t>of</a:t>
            </a:r>
            <a:r>
              <a:rPr lang="en-IN" sz="2400" dirty="0">
                <a:latin typeface="Arial" panose="020B0604020202020204" pitchFamily="34" charset="0"/>
                <a:cs typeface="Arial" panose="020B0604020202020204" pitchFamily="34" charset="0"/>
              </a:rPr>
              <a:t> </a:t>
            </a:r>
            <a:r>
              <a:rPr lang="en-IN" sz="2400" dirty="0">
                <a:solidFill>
                  <a:schemeClr val="bg1"/>
                </a:solidFill>
                <a:latin typeface="Arial" panose="020B0604020202020204" pitchFamily="34" charset="0"/>
                <a:cs typeface="Arial" panose="020B0604020202020204" pitchFamily="34" charset="0"/>
              </a:rPr>
              <a:t>anti</a:t>
            </a:r>
            <a:r>
              <a:rPr lang="en-IN" sz="2400" dirty="0">
                <a:latin typeface="Arial" panose="020B0604020202020204" pitchFamily="34" charset="0"/>
                <a:cs typeface="Arial" panose="020B0604020202020204" pitchFamily="34" charset="0"/>
              </a:rPr>
              <a:t> foaming drugs into th</a:t>
            </a:r>
            <a:r>
              <a:rPr lang="en-IN" sz="2400" dirty="0">
                <a:solidFill>
                  <a:schemeClr val="bg1"/>
                </a:solidFill>
                <a:latin typeface="Arial" panose="020B0604020202020204" pitchFamily="34" charset="0"/>
                <a:cs typeface="Arial" panose="020B0604020202020204" pitchFamily="34" charset="0"/>
              </a:rPr>
              <a:t>e</a:t>
            </a:r>
            <a:r>
              <a:rPr lang="en-IN" sz="2400" dirty="0">
                <a:latin typeface="Arial" panose="020B0604020202020204" pitchFamily="34" charset="0"/>
                <a:cs typeface="Arial" panose="020B0604020202020204" pitchFamily="34" charset="0"/>
              </a:rPr>
              <a:t> </a:t>
            </a:r>
            <a:r>
              <a:rPr lang="en-IN" sz="2400" dirty="0">
                <a:solidFill>
                  <a:schemeClr val="bg1"/>
                </a:solidFill>
                <a:latin typeface="Arial" panose="020B0604020202020204" pitchFamily="34" charset="0"/>
                <a:cs typeface="Arial" panose="020B0604020202020204" pitchFamily="34" charset="0"/>
              </a:rPr>
              <a:t>rumen</a:t>
            </a:r>
            <a:r>
              <a:rPr lang="en-IN" sz="2400" dirty="0">
                <a:latin typeface="Arial" panose="020B0604020202020204" pitchFamily="34" charset="0"/>
                <a:cs typeface="Arial" panose="020B0604020202020204" pitchFamily="34" charset="0"/>
              </a:rPr>
              <a:t> is mandatory in orde</a:t>
            </a:r>
            <a:r>
              <a:rPr lang="en-IN" sz="2400" dirty="0">
                <a:solidFill>
                  <a:schemeClr val="bg1"/>
                </a:solidFill>
                <a:latin typeface="Arial" panose="020B0604020202020204" pitchFamily="34" charset="0"/>
                <a:cs typeface="Arial" panose="020B0604020202020204" pitchFamily="34" charset="0"/>
              </a:rPr>
              <a:t>r</a:t>
            </a:r>
            <a:r>
              <a:rPr lang="en-IN" sz="2400" dirty="0">
                <a:latin typeface="Arial" panose="020B0604020202020204" pitchFamily="34" charset="0"/>
                <a:cs typeface="Arial" panose="020B0604020202020204" pitchFamily="34" charset="0"/>
              </a:rPr>
              <a:t> </a:t>
            </a:r>
            <a:r>
              <a:rPr lang="en-IN" sz="2400" dirty="0">
                <a:solidFill>
                  <a:schemeClr val="bg1"/>
                </a:solidFill>
                <a:latin typeface="Arial" panose="020B0604020202020204" pitchFamily="34" charset="0"/>
                <a:cs typeface="Arial" panose="020B0604020202020204" pitchFamily="34" charset="0"/>
              </a:rPr>
              <a:t>to</a:t>
            </a:r>
            <a:r>
              <a:rPr lang="en-IN" sz="2400" dirty="0">
                <a:latin typeface="Arial" panose="020B0604020202020204" pitchFamily="34" charset="0"/>
                <a:cs typeface="Arial" panose="020B0604020202020204" pitchFamily="34" charset="0"/>
              </a:rPr>
              <a:t> </a:t>
            </a:r>
            <a:r>
              <a:rPr lang="en-IN" sz="2400" dirty="0">
                <a:solidFill>
                  <a:schemeClr val="bg1"/>
                </a:solidFill>
                <a:latin typeface="Arial" panose="020B0604020202020204" pitchFamily="34" charset="0"/>
                <a:cs typeface="Arial" panose="020B0604020202020204" pitchFamily="34" charset="0"/>
              </a:rPr>
              <a:t>free</a:t>
            </a:r>
            <a:r>
              <a:rPr lang="en-IN" sz="2400" dirty="0">
                <a:latin typeface="Arial" panose="020B0604020202020204" pitchFamily="34" charset="0"/>
                <a:cs typeface="Arial" panose="020B0604020202020204" pitchFamily="34" charset="0"/>
              </a:rPr>
              <a:t> the gas either thr</a:t>
            </a:r>
            <a:r>
              <a:rPr lang="en-IN" sz="2400" dirty="0">
                <a:solidFill>
                  <a:schemeClr val="bg1"/>
                </a:solidFill>
                <a:latin typeface="Arial" panose="020B0604020202020204" pitchFamily="34" charset="0"/>
                <a:cs typeface="Arial" panose="020B0604020202020204" pitchFamily="34" charset="0"/>
              </a:rPr>
              <a:t>ough a</a:t>
            </a:r>
            <a:r>
              <a:rPr lang="en-IN" sz="2400" dirty="0">
                <a:latin typeface="Arial" panose="020B0604020202020204" pitchFamily="34" charset="0"/>
                <a:cs typeface="Arial" panose="020B0604020202020204" pitchFamily="34" charset="0"/>
              </a:rPr>
              <a:t> probang or trocar. </a:t>
            </a:r>
          </a:p>
        </p:txBody>
      </p:sp>
    </p:spTree>
    <p:extLst>
      <p:ext uri="{BB962C8B-B14F-4D97-AF65-F5344CB8AC3E}">
        <p14:creationId xmlns:p14="http://schemas.microsoft.com/office/powerpoint/2010/main" val="66879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treatment</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Oral administration of 80 ml of turpentine mixed with 500 to 1000 ml of mustard oil is found to be very effective.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Anti-froth agents like dimethicone also can be used for this purpose.</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After severe bloat, concentrates should be avoided for at least two days and the animal should be fed with non leguminous hay.</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Rumen fistulation (</a:t>
            </a:r>
            <a:r>
              <a:rPr lang="en-IN" sz="2400" dirty="0" err="1">
                <a:latin typeface="Arial" panose="020B0604020202020204" pitchFamily="34" charset="0"/>
                <a:cs typeface="Arial" panose="020B0604020202020204" pitchFamily="34" charset="0"/>
              </a:rPr>
              <a:t>Rumenostomy</a:t>
            </a:r>
            <a:r>
              <a:rPr lang="en-IN" sz="2400" dirty="0">
                <a:latin typeface="Arial" panose="020B0604020202020204" pitchFamily="34" charset="0"/>
                <a:cs typeface="Arial" panose="020B0604020202020204" pitchFamily="34" charset="0"/>
              </a:rPr>
              <a:t>) may be done in chronic bloat, after which the treatment is purely medical and aimed at correction of primary disease and also the correction of fluid, acid-base and electrolyte imbalances.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Surgical intervention may be needed in cases of physical interference in eructation.</a:t>
            </a:r>
          </a:p>
        </p:txBody>
      </p:sp>
    </p:spTree>
    <p:extLst>
      <p:ext uri="{BB962C8B-B14F-4D97-AF65-F5344CB8AC3E}">
        <p14:creationId xmlns:p14="http://schemas.microsoft.com/office/powerpoint/2010/main" val="2713901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9E3D-491A-4D7F-9093-BD8D4E10DFED}"/>
              </a:ext>
            </a:extLst>
          </p:cNvPr>
          <p:cNvSpPr txBox="1">
            <a:spLocks/>
          </p:cNvSpPr>
          <p:nvPr/>
        </p:nvSpPr>
        <p:spPr>
          <a:xfrm>
            <a:off x="1143001" y="1833716"/>
            <a:ext cx="9905998" cy="3190568"/>
          </a:xfrm>
          <a:prstGeom prst="rect">
            <a:avLst/>
          </a:prstGeom>
        </p:spPr>
        <p:txBody>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19900" b="1" dirty="0">
                <a:effectLst/>
              </a:rPr>
              <a:t>Thanks</a:t>
            </a:r>
            <a:endParaRPr lang="en-IN" sz="19900" dirty="0"/>
          </a:p>
        </p:txBody>
      </p:sp>
    </p:spTree>
    <p:extLst>
      <p:ext uri="{BB962C8B-B14F-4D97-AF65-F5344CB8AC3E}">
        <p14:creationId xmlns:p14="http://schemas.microsoft.com/office/powerpoint/2010/main" val="2405538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6815A185-5A8A-4216-9230-D32AC5C9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47" y="0"/>
            <a:ext cx="10266106" cy="684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1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OW ANATOMY, DRAWING Stock Photo: 48418706 - Alamy">
            <a:extLst>
              <a:ext uri="{FF2B5EF4-FFF2-40B4-BE49-F238E27FC236}">
                <a16:creationId xmlns:a16="http://schemas.microsoft.com/office/drawing/2014/main" id="{B2C9BF19-6CE8-400C-BCDA-F33FC886B9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31"/>
          <a:stretch/>
        </p:blipFill>
        <p:spPr bwMode="auto">
          <a:xfrm>
            <a:off x="708771" y="0"/>
            <a:ext cx="107744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54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Displaced abomasum in cattle - Wikipedia">
            <a:extLst>
              <a:ext uri="{FF2B5EF4-FFF2-40B4-BE49-F238E27FC236}">
                <a16:creationId xmlns:a16="http://schemas.microsoft.com/office/drawing/2014/main" id="{98C82CD5-F317-4EA6-8F50-ED4E04CB9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151" y="0"/>
            <a:ext cx="9689697" cy="686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Anatomical considerations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78565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 ruminants, the compound stomach occupies approximately ¾ of the abdominal cavity and almost fills the left half of it.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first three, namely the rumen, the reticulum and the omasum could be considered as mere sacculation of the oesophagus, lined by stratified squamous epithelium.</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abomasum, with a glandular epithelium is the ‘true stomach’.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rumen extends from the 7</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/8</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intercostal space to the pelvic inlet.</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ruminal mucosa is free from glands. The rumen papillae help to provide a grip over the ingesta during rumen contractions.</a:t>
            </a:r>
          </a:p>
        </p:txBody>
      </p:sp>
    </p:spTree>
    <p:extLst>
      <p:ext uri="{BB962C8B-B14F-4D97-AF65-F5344CB8AC3E}">
        <p14:creationId xmlns:p14="http://schemas.microsoft.com/office/powerpoint/2010/main" val="266337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Anatomical considerations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78565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reticulum lies between the 6th to 8th/9th inter costal space and almost equal parts lie on either side of the median line.</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mucosal folds in reticulum form a typical honey comb pattern and acts like a sieve for foreign bodies.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reticular groove connects the cardia with the abomasum and is about 15 to 20 cm in bovines and 7 to 10 cm in small ruminants.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muscular lips of the groove encircle the cardia from dorsal aspect and pass steeply down the reticular wall in the direction of </a:t>
            </a:r>
            <a:r>
              <a:rPr lang="en-IN" sz="2400" dirty="0" err="1">
                <a:latin typeface="Arial" panose="020B0604020202020204" pitchFamily="34" charset="0"/>
                <a:cs typeface="Arial" panose="020B0604020202020204" pitchFamily="34" charset="0"/>
              </a:rPr>
              <a:t>reticulo-omasal</a:t>
            </a:r>
            <a:r>
              <a:rPr lang="en-IN" sz="2400" dirty="0">
                <a:latin typeface="Arial" panose="020B0604020202020204" pitchFamily="34" charset="0"/>
                <a:cs typeface="Arial" panose="020B0604020202020204" pitchFamily="34" charset="0"/>
              </a:rPr>
              <a:t> opening in young ruminants, the groove closes when the animal drinks milk so that it passes directly into the abomasum.</a:t>
            </a:r>
          </a:p>
        </p:txBody>
      </p:sp>
    </p:spTree>
    <p:extLst>
      <p:ext uri="{BB962C8B-B14F-4D97-AF65-F5344CB8AC3E}">
        <p14:creationId xmlns:p14="http://schemas.microsoft.com/office/powerpoint/2010/main" val="4197051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Anatomical considerations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41632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Bovines- the omasum is on the right side of the median plane opposite the 7</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to 11</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intercostal spaces reaching up to a hand breadth below the costal arch.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Small ruminants- it lies at the position between 8</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and 10</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intercostals spaces and does not come in contact with the right body wall.</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omasum (many folds/plies) is related to the right abdominal wall in the ventral parts of the  7</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to 9</a:t>
            </a:r>
            <a:r>
              <a:rPr lang="en-IN" sz="2400" baseline="30000" dirty="0">
                <a:latin typeface="Arial" panose="020B0604020202020204" pitchFamily="34" charset="0"/>
                <a:cs typeface="Arial" panose="020B0604020202020204" pitchFamily="34" charset="0"/>
              </a:rPr>
              <a:t>th</a:t>
            </a:r>
            <a:r>
              <a:rPr lang="en-IN" sz="2400" dirty="0">
                <a:latin typeface="Arial" panose="020B0604020202020204" pitchFamily="34" charset="0"/>
                <a:cs typeface="Arial" panose="020B0604020202020204" pitchFamily="34" charset="0"/>
              </a:rPr>
              <a:t> intercostal spaces.</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abomasum lies on the abdominal floor in the xiphoid region.</a:t>
            </a:r>
          </a:p>
        </p:txBody>
      </p:sp>
    </p:spTree>
    <p:extLst>
      <p:ext uri="{BB962C8B-B14F-4D97-AF65-F5344CB8AC3E}">
        <p14:creationId xmlns:p14="http://schemas.microsoft.com/office/powerpoint/2010/main" val="1071926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Bloat/tympany/tympanites </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341632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Accumulation of gases of fermentation in the rumen, either in the form of  persistent foam mixed with the ruminal contents, called primary or frothy bloat, or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in the form of free gas separated from the ingesta, called secondary or free-gas bloat.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It is predominantly a disorder of cattle but may also be seen in sheep. </a:t>
            </a:r>
          </a:p>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susceptibility of individual cattle to bloat varies and is genetically determined.</a:t>
            </a:r>
          </a:p>
          <a:p>
            <a:pPr marL="342900" indent="-342900" algn="just">
              <a:buFont typeface="Arial" panose="020B0604020202020204" pitchFamily="34" charset="0"/>
              <a:buChar char="•"/>
            </a:pP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19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160D-7320-4BE2-9DE6-DEB989010F2B}"/>
              </a:ext>
            </a:extLst>
          </p:cNvPr>
          <p:cNvSpPr>
            <a:spLocks noGrp="1"/>
          </p:cNvSpPr>
          <p:nvPr>
            <p:ph type="title"/>
          </p:nvPr>
        </p:nvSpPr>
        <p:spPr>
          <a:xfrm>
            <a:off x="1141413" y="609600"/>
            <a:ext cx="9905998" cy="791497"/>
          </a:xfrm>
        </p:spPr>
        <p:txBody>
          <a:bodyPr/>
          <a:lstStyle/>
          <a:p>
            <a:r>
              <a:rPr lang="en-IN" b="1" dirty="0">
                <a:effectLst/>
              </a:rPr>
              <a:t>Bloat: </a:t>
            </a:r>
            <a:r>
              <a:rPr lang="en-IN" b="1" dirty="0" err="1">
                <a:effectLst/>
              </a:rPr>
              <a:t>Ætiology</a:t>
            </a:r>
            <a:r>
              <a:rPr lang="en-IN" b="1" dirty="0">
                <a:effectLst/>
              </a:rPr>
              <a:t> &amp; pathogenesis</a:t>
            </a:r>
            <a:endParaRPr lang="en-IN" dirty="0"/>
          </a:p>
        </p:txBody>
      </p:sp>
      <p:sp>
        <p:nvSpPr>
          <p:cNvPr id="6" name="Rectangle 5">
            <a:extLst>
              <a:ext uri="{FF2B5EF4-FFF2-40B4-BE49-F238E27FC236}">
                <a16:creationId xmlns:a16="http://schemas.microsoft.com/office/drawing/2014/main" id="{BAD34CEE-C8C6-4ABB-AA28-DBCB7FA55780}"/>
              </a:ext>
            </a:extLst>
          </p:cNvPr>
          <p:cNvSpPr/>
          <p:nvPr/>
        </p:nvSpPr>
        <p:spPr>
          <a:xfrm>
            <a:off x="1450258" y="1763222"/>
            <a:ext cx="9905999" cy="4154984"/>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Frothy bloat or primary ruminal tympany:</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cause is entrapment of the normal gases of fermentation in a stable foam.</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Soluble leaf proteins, saponins, and hemicelluloses are believed to be the primary foaming agents having its greatest stability at about pH 6. </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Bloat is most common in animals grazing legume or legume-dominant pastures, rich in easily digestible protein, hence common in feedlot cattle.</a:t>
            </a:r>
          </a:p>
          <a:p>
            <a:pPr marL="800100" lvl="1" indent="-342900" algn="just">
              <a:buFont typeface="Arial" panose="020B0604020202020204" pitchFamily="34" charset="0"/>
              <a:buChar char="•"/>
            </a:pPr>
            <a:r>
              <a:rPr lang="en-IN" sz="2400" dirty="0">
                <a:latin typeface="Arial" panose="020B0604020202020204" pitchFamily="34" charset="0"/>
                <a:cs typeface="Arial" panose="020B0604020202020204" pitchFamily="34" charset="0"/>
              </a:rPr>
              <a:t>The slimy nature helps forming bubbles which do not coalesce, hence the froth.</a:t>
            </a:r>
          </a:p>
        </p:txBody>
      </p:sp>
    </p:spTree>
    <p:extLst>
      <p:ext uri="{BB962C8B-B14F-4D97-AF65-F5344CB8AC3E}">
        <p14:creationId xmlns:p14="http://schemas.microsoft.com/office/powerpoint/2010/main" val="3104453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6777</TotalTime>
  <Words>977</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Ruminant Stomach</vt:lpstr>
      <vt:lpstr>PowerPoint Presentation</vt:lpstr>
      <vt:lpstr>PowerPoint Presentation</vt:lpstr>
      <vt:lpstr>PowerPoint Presentation</vt:lpstr>
      <vt:lpstr>Anatomical considerations</vt:lpstr>
      <vt:lpstr>Anatomical considerations</vt:lpstr>
      <vt:lpstr>Anatomical considerations</vt:lpstr>
      <vt:lpstr>Bloat/tympany/tympanites </vt:lpstr>
      <vt:lpstr>Bloat: Ætiology &amp; pathogenesis</vt:lpstr>
      <vt:lpstr>Bloat: Ætiology &amp; pathogenesis</vt:lpstr>
      <vt:lpstr>Bloat: Ætiology &amp; pathogenesis</vt:lpstr>
      <vt:lpstr>Bloat: clinical findings</vt:lpstr>
      <vt:lpstr>Bloat: treatment</vt:lpstr>
      <vt:lpstr>Bloat: 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Thorax</dc:title>
  <dc:creator>919956106424</dc:creator>
  <cp:lastModifiedBy>Gulshan Kumar</cp:lastModifiedBy>
  <cp:revision>115</cp:revision>
  <dcterms:created xsi:type="dcterms:W3CDTF">2020-04-03T07:38:01Z</dcterms:created>
  <dcterms:modified xsi:type="dcterms:W3CDTF">2021-09-19T16:24:50Z</dcterms:modified>
</cp:coreProperties>
</file>