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53"/>
  </p:notesMasterIdLst>
  <p:sldIdLst>
    <p:sldId id="266" r:id="rId2"/>
    <p:sldId id="304" r:id="rId3"/>
    <p:sldId id="305" r:id="rId4"/>
    <p:sldId id="306" r:id="rId5"/>
    <p:sldId id="307" r:id="rId6"/>
    <p:sldId id="308" r:id="rId7"/>
    <p:sldId id="334" r:id="rId8"/>
    <p:sldId id="309" r:id="rId9"/>
    <p:sldId id="310" r:id="rId10"/>
    <p:sldId id="316" r:id="rId11"/>
    <p:sldId id="313" r:id="rId12"/>
    <p:sldId id="318" r:id="rId13"/>
    <p:sldId id="317" r:id="rId14"/>
    <p:sldId id="314" r:id="rId15"/>
    <p:sldId id="311" r:id="rId16"/>
    <p:sldId id="312" r:id="rId17"/>
    <p:sldId id="315" r:id="rId18"/>
    <p:sldId id="319" r:id="rId19"/>
    <p:sldId id="320" r:id="rId20"/>
    <p:sldId id="321" r:id="rId21"/>
    <p:sldId id="325" r:id="rId22"/>
    <p:sldId id="322" r:id="rId23"/>
    <p:sldId id="323" r:id="rId24"/>
    <p:sldId id="324" r:id="rId25"/>
    <p:sldId id="326" r:id="rId26"/>
    <p:sldId id="327" r:id="rId27"/>
    <p:sldId id="328" r:id="rId28"/>
    <p:sldId id="352" r:id="rId29"/>
    <p:sldId id="353" r:id="rId30"/>
    <p:sldId id="354" r:id="rId31"/>
    <p:sldId id="355" r:id="rId32"/>
    <p:sldId id="356" r:id="rId33"/>
    <p:sldId id="333" r:id="rId34"/>
    <p:sldId id="351" r:id="rId35"/>
    <p:sldId id="335" r:id="rId36"/>
    <p:sldId id="336" r:id="rId37"/>
    <p:sldId id="337" r:id="rId38"/>
    <p:sldId id="338" r:id="rId39"/>
    <p:sldId id="339" r:id="rId40"/>
    <p:sldId id="340" r:id="rId41"/>
    <p:sldId id="341" r:id="rId42"/>
    <p:sldId id="342" r:id="rId43"/>
    <p:sldId id="344" r:id="rId44"/>
    <p:sldId id="343" r:id="rId45"/>
    <p:sldId id="345" r:id="rId46"/>
    <p:sldId id="346" r:id="rId47"/>
    <p:sldId id="347" r:id="rId48"/>
    <p:sldId id="348" r:id="rId49"/>
    <p:sldId id="350" r:id="rId50"/>
    <p:sldId id="349" r:id="rId51"/>
    <p:sldId id="282"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5" autoAdjust="0"/>
    <p:restoredTop sz="94660"/>
  </p:normalViewPr>
  <p:slideViewPr>
    <p:cSldViewPr>
      <p:cViewPr varScale="1">
        <p:scale>
          <a:sx n="104" d="100"/>
          <a:sy n="104" d="100"/>
        </p:scale>
        <p:origin x="175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582DCE-5CCC-4EF4-91C5-6BAC953C3183}"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IN"/>
        </a:p>
      </dgm:t>
    </dgm:pt>
    <dgm:pt modelId="{20DC846F-DE0E-473F-B61B-DB64B8C3AF1C}">
      <dgm:prSet phldrT="[Text]" custT="1"/>
      <dgm:spPr/>
      <dgm:t>
        <a:bodyPr/>
        <a:lstStyle/>
        <a:p>
          <a:r>
            <a:rPr lang="en-US" sz="2800" b="1" i="0" dirty="0">
              <a:solidFill>
                <a:schemeClr val="bg1"/>
              </a:solidFill>
              <a:effectLst/>
              <a:latin typeface="Times New Roman" panose="02020603050405020304" pitchFamily="18" charset="0"/>
              <a:cs typeface="Times New Roman" panose="02020603050405020304" pitchFamily="18" charset="0"/>
            </a:rPr>
            <a:t>3 stages </a:t>
          </a:r>
          <a:endParaRPr lang="en-IN" sz="2800" b="1" dirty="0">
            <a:solidFill>
              <a:schemeClr val="bg1"/>
            </a:solidFill>
          </a:endParaRPr>
        </a:p>
      </dgm:t>
    </dgm:pt>
    <dgm:pt modelId="{7D5F2BE2-24C1-4E5C-BF16-08A921F4F258}" type="parTrans" cxnId="{45BCF85F-CA02-425C-810C-0EF000F3C972}">
      <dgm:prSet/>
      <dgm:spPr/>
      <dgm:t>
        <a:bodyPr/>
        <a:lstStyle/>
        <a:p>
          <a:endParaRPr lang="en-IN" sz="1050"/>
        </a:p>
      </dgm:t>
    </dgm:pt>
    <dgm:pt modelId="{58D6FF48-49A0-4B11-BA7C-B12530627AB9}" type="sibTrans" cxnId="{45BCF85F-CA02-425C-810C-0EF000F3C972}">
      <dgm:prSet custT="1"/>
      <dgm:spPr/>
      <dgm:t>
        <a:bodyPr/>
        <a:lstStyle/>
        <a:p>
          <a:pPr algn="ctr"/>
          <a:r>
            <a:rPr lang="en-US" sz="1400" b="1" i="0" dirty="0">
              <a:solidFill>
                <a:schemeClr val="tx1"/>
              </a:solidFill>
              <a:effectLst/>
              <a:latin typeface="Times New Roman" panose="02020603050405020304" pitchFamily="18" charset="0"/>
              <a:cs typeface="Times New Roman" panose="02020603050405020304" pitchFamily="18" charset="0"/>
            </a:rPr>
            <a:t>on clinical signs basis</a:t>
          </a:r>
          <a:endParaRPr lang="en-IN" sz="1400" dirty="0">
            <a:solidFill>
              <a:schemeClr val="tx1"/>
            </a:solidFill>
          </a:endParaRPr>
        </a:p>
      </dgm:t>
    </dgm:pt>
    <dgm:pt modelId="{D074E4CD-E7AA-4E43-B9C6-D1CCD20F4015}">
      <dgm:prSet phldrT="[Text]" custT="1"/>
      <dgm:spPr/>
      <dgm:t>
        <a:bodyPr/>
        <a:lstStyle/>
        <a:p>
          <a:r>
            <a:rPr lang="en-US" sz="1050" b="1" i="0" dirty="0">
              <a:solidFill>
                <a:schemeClr val="bg1"/>
              </a:solidFill>
              <a:effectLst/>
              <a:latin typeface="Times New Roman" panose="02020603050405020304" pitchFamily="18" charset="0"/>
              <a:cs typeface="Times New Roman" panose="02020603050405020304" pitchFamily="18" charset="0"/>
            </a:rPr>
            <a:t>Loss of appetite, excitability, nervousness, hypersensitivity, weakness, weight shifting, and shuffling of the hind feet</a:t>
          </a:r>
          <a:endParaRPr lang="en-IN" sz="1050" b="1" dirty="0">
            <a:solidFill>
              <a:schemeClr val="bg1"/>
            </a:solidFill>
          </a:endParaRPr>
        </a:p>
      </dgm:t>
    </dgm:pt>
    <dgm:pt modelId="{A6097FA2-21D3-4587-9A96-BE98AC233C02}" type="parTrans" cxnId="{04A9A3CE-B2F0-44A7-9566-03ED29FC98A6}">
      <dgm:prSet/>
      <dgm:spPr/>
      <dgm:t>
        <a:bodyPr/>
        <a:lstStyle/>
        <a:p>
          <a:endParaRPr lang="en-IN" sz="1050"/>
        </a:p>
      </dgm:t>
    </dgm:pt>
    <dgm:pt modelId="{6DF74674-AA51-4981-A301-2A1AC640E74C}" type="sibTrans" cxnId="{04A9A3CE-B2F0-44A7-9566-03ED29FC98A6}">
      <dgm:prSet custT="1"/>
      <dgm:spPr/>
      <dgm:t>
        <a:bodyPr/>
        <a:lstStyle/>
        <a:p>
          <a:pPr algn="ctr"/>
          <a:r>
            <a:rPr lang="en-US" sz="1400" b="1" i="0" dirty="0">
              <a:solidFill>
                <a:srgbClr val="00B050"/>
              </a:solidFill>
              <a:effectLst/>
              <a:latin typeface="Times New Roman" panose="02020603050405020304" pitchFamily="18" charset="0"/>
              <a:cs typeface="Times New Roman" panose="02020603050405020304" pitchFamily="18" charset="0"/>
            </a:rPr>
            <a:t>Stage I (&lt; 1 hour) </a:t>
          </a:r>
          <a:endParaRPr lang="en-IN" sz="1400" b="1" dirty="0">
            <a:solidFill>
              <a:srgbClr val="00B050"/>
            </a:solidFill>
          </a:endParaRPr>
        </a:p>
      </dgm:t>
    </dgm:pt>
    <dgm:pt modelId="{12DB031E-0A14-4D09-A831-C9FCC7C444D2}">
      <dgm:prSet phldrT="[Text]" custT="1"/>
      <dgm:spPr/>
      <dgm:t>
        <a:bodyPr/>
        <a:lstStyle/>
        <a:p>
          <a:r>
            <a:rPr lang="en-US" sz="1050" b="1" i="0" dirty="0">
              <a:solidFill>
                <a:schemeClr val="bg1"/>
              </a:solidFill>
              <a:effectLst/>
              <a:latin typeface="Times New Roman" panose="02020603050405020304" pitchFamily="18" charset="0"/>
              <a:cs typeface="Times New Roman" panose="02020603050405020304" pitchFamily="18" charset="0"/>
            </a:rPr>
            <a:t>Turn its head into its flank, cold ears and a dry nose, incoordination when walking, muscles trembling and quivering. Other signs are an inactive digestive tract and constipation. A decrease in body temperature is common, usually ranging from 96°F to 100°F. The heart rate will be rapid exceeding 100 beats per minute.</a:t>
          </a:r>
          <a:endParaRPr lang="en-IN" sz="1050" b="1" dirty="0">
            <a:solidFill>
              <a:schemeClr val="bg1"/>
            </a:solidFill>
          </a:endParaRPr>
        </a:p>
      </dgm:t>
    </dgm:pt>
    <dgm:pt modelId="{3E903F85-81AE-40BB-A987-9AF3D42A99D6}" type="parTrans" cxnId="{817C0DE3-D9AE-4E08-8810-40E527E2944B}">
      <dgm:prSet/>
      <dgm:spPr/>
      <dgm:t>
        <a:bodyPr/>
        <a:lstStyle/>
        <a:p>
          <a:endParaRPr lang="en-IN" sz="1050"/>
        </a:p>
      </dgm:t>
    </dgm:pt>
    <dgm:pt modelId="{BB6E5D88-A840-430E-AD73-02F902DA0F1B}" type="sibTrans" cxnId="{817C0DE3-D9AE-4E08-8810-40E527E2944B}">
      <dgm:prSet custT="1"/>
      <dgm:spPr/>
      <dgm:t>
        <a:bodyPr/>
        <a:lstStyle/>
        <a:p>
          <a:pPr algn="ctr"/>
          <a:r>
            <a:rPr lang="en-US" sz="1600" b="1" i="0" dirty="0">
              <a:solidFill>
                <a:srgbClr val="C00000"/>
              </a:solidFill>
              <a:effectLst/>
              <a:latin typeface="Times New Roman" panose="02020603050405020304" pitchFamily="18" charset="0"/>
              <a:cs typeface="Times New Roman" panose="02020603050405020304" pitchFamily="18" charset="0"/>
            </a:rPr>
            <a:t>Stage II (1 to 12 hours)</a:t>
          </a:r>
          <a:endParaRPr lang="en-IN" sz="1600" b="1" dirty="0">
            <a:solidFill>
              <a:srgbClr val="C00000"/>
            </a:solidFill>
          </a:endParaRPr>
        </a:p>
      </dgm:t>
    </dgm:pt>
    <dgm:pt modelId="{3FC63345-A1B4-4069-934D-21A3DC45DD1C}">
      <dgm:prSet phldrT="[Text]" custT="1"/>
      <dgm:spPr/>
      <dgm:t>
        <a:bodyPr/>
        <a:lstStyle/>
        <a:p>
          <a:r>
            <a:rPr lang="en-US" sz="1050" b="1" i="0" dirty="0">
              <a:solidFill>
                <a:schemeClr val="bg1"/>
              </a:solidFill>
              <a:effectLst/>
              <a:latin typeface="Times New Roman" panose="02020603050405020304" pitchFamily="18" charset="0"/>
              <a:cs typeface="Times New Roman" panose="02020603050405020304" pitchFamily="18" charset="0"/>
            </a:rPr>
            <a:t>Inability to stand, loss of consciousness leading to a coma. Heart sounds become nearly inaudible and the heart rate increases to 120 beats per minute or more. Cows in stage III will not survive for more than a few hours without treatment.</a:t>
          </a:r>
          <a:endParaRPr lang="en-IN" sz="1050" b="1" dirty="0">
            <a:solidFill>
              <a:schemeClr val="bg1"/>
            </a:solidFill>
          </a:endParaRPr>
        </a:p>
      </dgm:t>
    </dgm:pt>
    <dgm:pt modelId="{B3DC800B-AE42-4219-B6FE-824C940B4C3B}" type="parTrans" cxnId="{B71084A6-840E-4A7B-8249-F8A033BE8FA1}">
      <dgm:prSet/>
      <dgm:spPr/>
      <dgm:t>
        <a:bodyPr/>
        <a:lstStyle/>
        <a:p>
          <a:endParaRPr lang="en-IN" sz="1050"/>
        </a:p>
      </dgm:t>
    </dgm:pt>
    <dgm:pt modelId="{C5B6D6B6-D1A4-4F38-8473-077A06BD8AA8}" type="sibTrans" cxnId="{B71084A6-840E-4A7B-8249-F8A033BE8FA1}">
      <dgm:prSet custT="1"/>
      <dgm:spPr/>
      <dgm:t>
        <a:bodyPr/>
        <a:lstStyle/>
        <a:p>
          <a:pPr algn="ctr"/>
          <a:r>
            <a:rPr lang="en-US" sz="2000" b="1" i="0" dirty="0">
              <a:solidFill>
                <a:srgbClr val="FF0000"/>
              </a:solidFill>
              <a:effectLst/>
              <a:latin typeface="Times New Roman" panose="02020603050405020304" pitchFamily="18" charset="0"/>
              <a:cs typeface="Times New Roman" panose="02020603050405020304" pitchFamily="18" charset="0"/>
            </a:rPr>
            <a:t>Stage III </a:t>
          </a:r>
          <a:endParaRPr lang="en-IN" sz="2000" b="1" dirty="0">
            <a:solidFill>
              <a:srgbClr val="FF0000"/>
            </a:solidFill>
          </a:endParaRPr>
        </a:p>
      </dgm:t>
    </dgm:pt>
    <dgm:pt modelId="{44D8A492-0488-4E69-BCCC-3D2B85FE8A2A}" type="pres">
      <dgm:prSet presAssocID="{A6582DCE-5CCC-4EF4-91C5-6BAC953C3183}" presName="hierChild1" presStyleCnt="0">
        <dgm:presLayoutVars>
          <dgm:orgChart val="1"/>
          <dgm:chPref val="1"/>
          <dgm:dir/>
          <dgm:animOne val="branch"/>
          <dgm:animLvl val="lvl"/>
          <dgm:resizeHandles/>
        </dgm:presLayoutVars>
      </dgm:prSet>
      <dgm:spPr/>
    </dgm:pt>
    <dgm:pt modelId="{4C1A4E26-0A9D-4B2F-A91B-7775741DAC38}" type="pres">
      <dgm:prSet presAssocID="{20DC846F-DE0E-473F-B61B-DB64B8C3AF1C}" presName="hierRoot1" presStyleCnt="0">
        <dgm:presLayoutVars>
          <dgm:hierBranch val="init"/>
        </dgm:presLayoutVars>
      </dgm:prSet>
      <dgm:spPr/>
    </dgm:pt>
    <dgm:pt modelId="{6C185723-819E-4CDB-8DC7-3A678E41543F}" type="pres">
      <dgm:prSet presAssocID="{20DC846F-DE0E-473F-B61B-DB64B8C3AF1C}" presName="rootComposite1" presStyleCnt="0"/>
      <dgm:spPr/>
    </dgm:pt>
    <dgm:pt modelId="{E90C1C26-5779-4CE2-9D2E-11E63051866C}" type="pres">
      <dgm:prSet presAssocID="{20DC846F-DE0E-473F-B61B-DB64B8C3AF1C}" presName="rootText1" presStyleLbl="node0" presStyleIdx="0" presStyleCnt="1" custScaleX="167437" custLinFactNeighborX="0" custLinFactNeighborY="2616">
        <dgm:presLayoutVars>
          <dgm:chMax/>
          <dgm:chPref val="3"/>
        </dgm:presLayoutVars>
      </dgm:prSet>
      <dgm:spPr/>
    </dgm:pt>
    <dgm:pt modelId="{26BEED83-AA38-4400-9C5E-4E35174B1EE3}" type="pres">
      <dgm:prSet presAssocID="{20DC846F-DE0E-473F-B61B-DB64B8C3AF1C}" presName="titleText1" presStyleLbl="fgAcc0" presStyleIdx="0" presStyleCnt="1" custScaleX="142665" custLinFactNeighborX="-16667" custLinFactNeighborY="6205">
        <dgm:presLayoutVars>
          <dgm:chMax val="0"/>
          <dgm:chPref val="0"/>
        </dgm:presLayoutVars>
      </dgm:prSet>
      <dgm:spPr/>
    </dgm:pt>
    <dgm:pt modelId="{2813315B-E51A-4A0D-8404-ED7E7B3265AA}" type="pres">
      <dgm:prSet presAssocID="{20DC846F-DE0E-473F-B61B-DB64B8C3AF1C}" presName="rootConnector1" presStyleLbl="node1" presStyleIdx="0" presStyleCnt="3"/>
      <dgm:spPr/>
    </dgm:pt>
    <dgm:pt modelId="{3EE2B3A0-FEA4-4533-A04F-A12B2167E40F}" type="pres">
      <dgm:prSet presAssocID="{20DC846F-DE0E-473F-B61B-DB64B8C3AF1C}" presName="hierChild2" presStyleCnt="0"/>
      <dgm:spPr/>
    </dgm:pt>
    <dgm:pt modelId="{20A0A71C-ACD2-45D1-A9E7-75DE297B35D7}" type="pres">
      <dgm:prSet presAssocID="{A6097FA2-21D3-4587-9A96-BE98AC233C02}" presName="Name37" presStyleLbl="parChTrans1D2" presStyleIdx="0" presStyleCnt="3"/>
      <dgm:spPr/>
    </dgm:pt>
    <dgm:pt modelId="{66E72ED4-DBAB-4E9A-8147-7108810DCF96}" type="pres">
      <dgm:prSet presAssocID="{D074E4CD-E7AA-4E43-B9C6-D1CCD20F4015}" presName="hierRoot2" presStyleCnt="0">
        <dgm:presLayoutVars>
          <dgm:hierBranch val="init"/>
        </dgm:presLayoutVars>
      </dgm:prSet>
      <dgm:spPr/>
    </dgm:pt>
    <dgm:pt modelId="{9CF55894-7355-4629-A0D4-768D1BDB75D1}" type="pres">
      <dgm:prSet presAssocID="{D074E4CD-E7AA-4E43-B9C6-D1CCD20F4015}" presName="rootComposite" presStyleCnt="0"/>
      <dgm:spPr/>
    </dgm:pt>
    <dgm:pt modelId="{4F607F2A-6034-49CD-9CCE-814DC9EF42C9}" type="pres">
      <dgm:prSet presAssocID="{D074E4CD-E7AA-4E43-B9C6-D1CCD20F4015}" presName="rootText" presStyleLbl="node1" presStyleIdx="0" presStyleCnt="3" custScaleX="143193" custScaleY="155473">
        <dgm:presLayoutVars>
          <dgm:chMax/>
          <dgm:chPref val="3"/>
        </dgm:presLayoutVars>
      </dgm:prSet>
      <dgm:spPr/>
    </dgm:pt>
    <dgm:pt modelId="{E7A69444-D88D-4D2C-9178-415E937A3CFD}" type="pres">
      <dgm:prSet presAssocID="{D074E4CD-E7AA-4E43-B9C6-D1CCD20F4015}" presName="titleText2" presStyleLbl="fgAcc1" presStyleIdx="0" presStyleCnt="3" custScaleX="114386" custLinFactY="49537" custLinFactNeighborX="-17741" custLinFactNeighborY="100000">
        <dgm:presLayoutVars>
          <dgm:chMax val="0"/>
          <dgm:chPref val="0"/>
        </dgm:presLayoutVars>
      </dgm:prSet>
      <dgm:spPr/>
    </dgm:pt>
    <dgm:pt modelId="{671425B7-FCCE-4ABD-9BF6-F00988133360}" type="pres">
      <dgm:prSet presAssocID="{D074E4CD-E7AA-4E43-B9C6-D1CCD20F4015}" presName="rootConnector" presStyleLbl="node2" presStyleIdx="0" presStyleCnt="0"/>
      <dgm:spPr/>
    </dgm:pt>
    <dgm:pt modelId="{69042DA7-183F-42ED-84AD-E3E28C7133B3}" type="pres">
      <dgm:prSet presAssocID="{D074E4CD-E7AA-4E43-B9C6-D1CCD20F4015}" presName="hierChild4" presStyleCnt="0"/>
      <dgm:spPr/>
    </dgm:pt>
    <dgm:pt modelId="{2BB25484-98E9-4854-B360-FE460A85331E}" type="pres">
      <dgm:prSet presAssocID="{D074E4CD-E7AA-4E43-B9C6-D1CCD20F4015}" presName="hierChild5" presStyleCnt="0"/>
      <dgm:spPr/>
    </dgm:pt>
    <dgm:pt modelId="{79961D7A-1726-4A14-A729-B6D28BB8284C}" type="pres">
      <dgm:prSet presAssocID="{3E903F85-81AE-40BB-A987-9AF3D42A99D6}" presName="Name37" presStyleLbl="parChTrans1D2" presStyleIdx="1" presStyleCnt="3"/>
      <dgm:spPr/>
    </dgm:pt>
    <dgm:pt modelId="{3FA2BA47-64B3-40CC-9BF4-95ABDE945CAA}" type="pres">
      <dgm:prSet presAssocID="{12DB031E-0A14-4D09-A831-C9FCC7C444D2}" presName="hierRoot2" presStyleCnt="0">
        <dgm:presLayoutVars>
          <dgm:hierBranch val="init"/>
        </dgm:presLayoutVars>
      </dgm:prSet>
      <dgm:spPr/>
    </dgm:pt>
    <dgm:pt modelId="{731A66B2-04B0-464C-A709-8E6E65013075}" type="pres">
      <dgm:prSet presAssocID="{12DB031E-0A14-4D09-A831-C9FCC7C444D2}" presName="rootComposite" presStyleCnt="0"/>
      <dgm:spPr/>
    </dgm:pt>
    <dgm:pt modelId="{FAD60032-E071-4785-9EF9-8162F8C94474}" type="pres">
      <dgm:prSet presAssocID="{12DB031E-0A14-4D09-A831-C9FCC7C444D2}" presName="rootText" presStyleLbl="node1" presStyleIdx="1" presStyleCnt="3" custScaleX="150221" custScaleY="172946">
        <dgm:presLayoutVars>
          <dgm:chMax/>
          <dgm:chPref val="3"/>
        </dgm:presLayoutVars>
      </dgm:prSet>
      <dgm:spPr/>
    </dgm:pt>
    <dgm:pt modelId="{64EF023F-B449-4B64-9F63-24C748B3AA52}" type="pres">
      <dgm:prSet presAssocID="{12DB031E-0A14-4D09-A831-C9FCC7C444D2}" presName="titleText2" presStyleLbl="fgAcc1" presStyleIdx="1" presStyleCnt="3" custScaleX="167786" custLinFactY="93146" custLinFactNeighborX="-12571" custLinFactNeighborY="100000">
        <dgm:presLayoutVars>
          <dgm:chMax val="0"/>
          <dgm:chPref val="0"/>
        </dgm:presLayoutVars>
      </dgm:prSet>
      <dgm:spPr/>
    </dgm:pt>
    <dgm:pt modelId="{D7A78647-0741-48E6-ABB8-4DBF14C39464}" type="pres">
      <dgm:prSet presAssocID="{12DB031E-0A14-4D09-A831-C9FCC7C444D2}" presName="rootConnector" presStyleLbl="node2" presStyleIdx="0" presStyleCnt="0"/>
      <dgm:spPr/>
    </dgm:pt>
    <dgm:pt modelId="{96A679EA-6CB4-4A71-9D60-48046A597359}" type="pres">
      <dgm:prSet presAssocID="{12DB031E-0A14-4D09-A831-C9FCC7C444D2}" presName="hierChild4" presStyleCnt="0"/>
      <dgm:spPr/>
    </dgm:pt>
    <dgm:pt modelId="{584C4E3C-8A43-448D-9DA6-F7BEC96AF98C}" type="pres">
      <dgm:prSet presAssocID="{12DB031E-0A14-4D09-A831-C9FCC7C444D2}" presName="hierChild5" presStyleCnt="0"/>
      <dgm:spPr/>
    </dgm:pt>
    <dgm:pt modelId="{BE7E4DC5-C24E-43F2-AF45-725278A40180}" type="pres">
      <dgm:prSet presAssocID="{B3DC800B-AE42-4219-B6FE-824C940B4C3B}" presName="Name37" presStyleLbl="parChTrans1D2" presStyleIdx="2" presStyleCnt="3"/>
      <dgm:spPr/>
    </dgm:pt>
    <dgm:pt modelId="{420A34AA-C4BA-4F7F-8A40-B7E9A1EE6344}" type="pres">
      <dgm:prSet presAssocID="{3FC63345-A1B4-4069-934D-21A3DC45DD1C}" presName="hierRoot2" presStyleCnt="0">
        <dgm:presLayoutVars>
          <dgm:hierBranch val="init"/>
        </dgm:presLayoutVars>
      </dgm:prSet>
      <dgm:spPr/>
    </dgm:pt>
    <dgm:pt modelId="{D61D7281-A17E-4655-954B-12C4160F45F3}" type="pres">
      <dgm:prSet presAssocID="{3FC63345-A1B4-4069-934D-21A3DC45DD1C}" presName="rootComposite" presStyleCnt="0"/>
      <dgm:spPr/>
    </dgm:pt>
    <dgm:pt modelId="{D25DEAF3-5627-4492-8741-D4D8D7C45146}" type="pres">
      <dgm:prSet presAssocID="{3FC63345-A1B4-4069-934D-21A3DC45DD1C}" presName="rootText" presStyleLbl="node1" presStyleIdx="2" presStyleCnt="3" custScaleX="135171" custScaleY="201733">
        <dgm:presLayoutVars>
          <dgm:chMax/>
          <dgm:chPref val="3"/>
        </dgm:presLayoutVars>
      </dgm:prSet>
      <dgm:spPr/>
    </dgm:pt>
    <dgm:pt modelId="{B1374625-F235-4E06-965D-30A559C26F78}" type="pres">
      <dgm:prSet presAssocID="{3FC63345-A1B4-4069-934D-21A3DC45DD1C}" presName="titleText2" presStyleLbl="fgAcc1" presStyleIdx="2" presStyleCnt="3" custLinFactY="100000" custLinFactNeighborX="-13454" custLinFactNeighborY="119631">
        <dgm:presLayoutVars>
          <dgm:chMax val="0"/>
          <dgm:chPref val="0"/>
        </dgm:presLayoutVars>
      </dgm:prSet>
      <dgm:spPr/>
    </dgm:pt>
    <dgm:pt modelId="{CCE0BB8E-C1B9-471B-8B8D-0AF006E06281}" type="pres">
      <dgm:prSet presAssocID="{3FC63345-A1B4-4069-934D-21A3DC45DD1C}" presName="rootConnector" presStyleLbl="node2" presStyleIdx="0" presStyleCnt="0"/>
      <dgm:spPr/>
    </dgm:pt>
    <dgm:pt modelId="{26E72352-F56D-4042-B74D-B1DF951F4D40}" type="pres">
      <dgm:prSet presAssocID="{3FC63345-A1B4-4069-934D-21A3DC45DD1C}" presName="hierChild4" presStyleCnt="0"/>
      <dgm:spPr/>
    </dgm:pt>
    <dgm:pt modelId="{E213A05C-C3DC-496D-8FA9-7877B2DB4D9D}" type="pres">
      <dgm:prSet presAssocID="{3FC63345-A1B4-4069-934D-21A3DC45DD1C}" presName="hierChild5" presStyleCnt="0"/>
      <dgm:spPr/>
    </dgm:pt>
    <dgm:pt modelId="{F9CEAB48-7D9B-4F4B-8A3A-8D4278D28A6A}" type="pres">
      <dgm:prSet presAssocID="{20DC846F-DE0E-473F-B61B-DB64B8C3AF1C}" presName="hierChild3" presStyleCnt="0"/>
      <dgm:spPr/>
    </dgm:pt>
  </dgm:ptLst>
  <dgm:cxnLst>
    <dgm:cxn modelId="{490BAE1F-5E8D-4527-8B6F-56BC3E1DD64C}" type="presOf" srcId="{C5B6D6B6-D1A4-4F38-8473-077A06BD8AA8}" destId="{B1374625-F235-4E06-965D-30A559C26F78}" srcOrd="0" destOrd="0" presId="urn:microsoft.com/office/officeart/2008/layout/NameandTitleOrganizationalChart"/>
    <dgm:cxn modelId="{C950352C-44C2-4A7D-818A-AA52B231A9B7}" type="presOf" srcId="{BB6E5D88-A840-430E-AD73-02F902DA0F1B}" destId="{64EF023F-B449-4B64-9F63-24C748B3AA52}" srcOrd="0" destOrd="0" presId="urn:microsoft.com/office/officeart/2008/layout/NameandTitleOrganizationalChart"/>
    <dgm:cxn modelId="{7E617E2E-3719-450B-B49C-896265F297B4}" type="presOf" srcId="{12DB031E-0A14-4D09-A831-C9FCC7C444D2}" destId="{FAD60032-E071-4785-9EF9-8162F8C94474}" srcOrd="0" destOrd="0" presId="urn:microsoft.com/office/officeart/2008/layout/NameandTitleOrganizationalChart"/>
    <dgm:cxn modelId="{03BA1237-D12A-45A5-B4C8-D96B488EA543}" type="presOf" srcId="{3E903F85-81AE-40BB-A987-9AF3D42A99D6}" destId="{79961D7A-1726-4A14-A729-B6D28BB8284C}" srcOrd="0" destOrd="0" presId="urn:microsoft.com/office/officeart/2008/layout/NameandTitleOrganizationalChart"/>
    <dgm:cxn modelId="{84130E3B-D469-4FAD-B6F8-74D6ADF3009B}" type="presOf" srcId="{B3DC800B-AE42-4219-B6FE-824C940B4C3B}" destId="{BE7E4DC5-C24E-43F2-AF45-725278A40180}" srcOrd="0" destOrd="0" presId="urn:microsoft.com/office/officeart/2008/layout/NameandTitleOrganizationalChart"/>
    <dgm:cxn modelId="{B41ED03B-677F-4549-A78F-E1E514FF195E}" type="presOf" srcId="{D074E4CD-E7AA-4E43-B9C6-D1CCD20F4015}" destId="{671425B7-FCCE-4ABD-9BF6-F00988133360}" srcOrd="1" destOrd="0" presId="urn:microsoft.com/office/officeart/2008/layout/NameandTitleOrganizationalChart"/>
    <dgm:cxn modelId="{45BCF85F-CA02-425C-810C-0EF000F3C972}" srcId="{A6582DCE-5CCC-4EF4-91C5-6BAC953C3183}" destId="{20DC846F-DE0E-473F-B61B-DB64B8C3AF1C}" srcOrd="0" destOrd="0" parTransId="{7D5F2BE2-24C1-4E5C-BF16-08A921F4F258}" sibTransId="{58D6FF48-49A0-4B11-BA7C-B12530627AB9}"/>
    <dgm:cxn modelId="{7BA53770-A02F-4A8D-92EE-270A9DCF84E2}" type="presOf" srcId="{20DC846F-DE0E-473F-B61B-DB64B8C3AF1C}" destId="{E90C1C26-5779-4CE2-9D2E-11E63051866C}" srcOrd="0" destOrd="0" presId="urn:microsoft.com/office/officeart/2008/layout/NameandTitleOrganizationalChart"/>
    <dgm:cxn modelId="{46EBC17C-DDE2-4430-BB73-505D0B4D93AC}" type="presOf" srcId="{58D6FF48-49A0-4B11-BA7C-B12530627AB9}" destId="{26BEED83-AA38-4400-9C5E-4E35174B1EE3}" srcOrd="0" destOrd="0" presId="urn:microsoft.com/office/officeart/2008/layout/NameandTitleOrganizationalChart"/>
    <dgm:cxn modelId="{4135A087-C5C3-4F7E-89E3-9DA944129A09}" type="presOf" srcId="{3FC63345-A1B4-4069-934D-21A3DC45DD1C}" destId="{D25DEAF3-5627-4492-8741-D4D8D7C45146}" srcOrd="0" destOrd="0" presId="urn:microsoft.com/office/officeart/2008/layout/NameandTitleOrganizationalChart"/>
    <dgm:cxn modelId="{29A6A98F-33F2-4978-B484-0548E156A7D2}" type="presOf" srcId="{3FC63345-A1B4-4069-934D-21A3DC45DD1C}" destId="{CCE0BB8E-C1B9-471B-8B8D-0AF006E06281}" srcOrd="1" destOrd="0" presId="urn:microsoft.com/office/officeart/2008/layout/NameandTitleOrganizationalChart"/>
    <dgm:cxn modelId="{DC663290-D619-4914-90F7-669C2F15674E}" type="presOf" srcId="{20DC846F-DE0E-473F-B61B-DB64B8C3AF1C}" destId="{2813315B-E51A-4A0D-8404-ED7E7B3265AA}" srcOrd="1" destOrd="0" presId="urn:microsoft.com/office/officeart/2008/layout/NameandTitleOrganizationalChart"/>
    <dgm:cxn modelId="{5DA87895-2EDA-4234-89E7-F5CF31EF3DB1}" type="presOf" srcId="{A6097FA2-21D3-4587-9A96-BE98AC233C02}" destId="{20A0A71C-ACD2-45D1-A9E7-75DE297B35D7}" srcOrd="0" destOrd="0" presId="urn:microsoft.com/office/officeart/2008/layout/NameandTitleOrganizationalChart"/>
    <dgm:cxn modelId="{B71084A6-840E-4A7B-8249-F8A033BE8FA1}" srcId="{20DC846F-DE0E-473F-B61B-DB64B8C3AF1C}" destId="{3FC63345-A1B4-4069-934D-21A3DC45DD1C}" srcOrd="2" destOrd="0" parTransId="{B3DC800B-AE42-4219-B6FE-824C940B4C3B}" sibTransId="{C5B6D6B6-D1A4-4F38-8473-077A06BD8AA8}"/>
    <dgm:cxn modelId="{71750FC0-CC91-438A-87D7-35D0F9DDD552}" type="presOf" srcId="{6DF74674-AA51-4981-A301-2A1AC640E74C}" destId="{E7A69444-D88D-4D2C-9178-415E937A3CFD}" srcOrd="0" destOrd="0" presId="urn:microsoft.com/office/officeart/2008/layout/NameandTitleOrganizationalChart"/>
    <dgm:cxn modelId="{9DE71ACD-352B-4F91-8252-E55585D24411}" type="presOf" srcId="{A6582DCE-5CCC-4EF4-91C5-6BAC953C3183}" destId="{44D8A492-0488-4E69-BCCC-3D2B85FE8A2A}" srcOrd="0" destOrd="0" presId="urn:microsoft.com/office/officeart/2008/layout/NameandTitleOrganizationalChart"/>
    <dgm:cxn modelId="{04A9A3CE-B2F0-44A7-9566-03ED29FC98A6}" srcId="{20DC846F-DE0E-473F-B61B-DB64B8C3AF1C}" destId="{D074E4CD-E7AA-4E43-B9C6-D1CCD20F4015}" srcOrd="0" destOrd="0" parTransId="{A6097FA2-21D3-4587-9A96-BE98AC233C02}" sibTransId="{6DF74674-AA51-4981-A301-2A1AC640E74C}"/>
    <dgm:cxn modelId="{D573BCD5-1A0A-4C8E-8775-0E1F33B62939}" type="presOf" srcId="{12DB031E-0A14-4D09-A831-C9FCC7C444D2}" destId="{D7A78647-0741-48E6-ABB8-4DBF14C39464}" srcOrd="1" destOrd="0" presId="urn:microsoft.com/office/officeart/2008/layout/NameandTitleOrganizationalChart"/>
    <dgm:cxn modelId="{91A144DF-006D-41DB-AA94-8067DEBFF288}" type="presOf" srcId="{D074E4CD-E7AA-4E43-B9C6-D1CCD20F4015}" destId="{4F607F2A-6034-49CD-9CCE-814DC9EF42C9}" srcOrd="0" destOrd="0" presId="urn:microsoft.com/office/officeart/2008/layout/NameandTitleOrganizationalChart"/>
    <dgm:cxn modelId="{817C0DE3-D9AE-4E08-8810-40E527E2944B}" srcId="{20DC846F-DE0E-473F-B61B-DB64B8C3AF1C}" destId="{12DB031E-0A14-4D09-A831-C9FCC7C444D2}" srcOrd="1" destOrd="0" parTransId="{3E903F85-81AE-40BB-A987-9AF3D42A99D6}" sibTransId="{BB6E5D88-A840-430E-AD73-02F902DA0F1B}"/>
    <dgm:cxn modelId="{2339F27C-F632-4D90-8033-67A927D733ED}" type="presParOf" srcId="{44D8A492-0488-4E69-BCCC-3D2B85FE8A2A}" destId="{4C1A4E26-0A9D-4B2F-A91B-7775741DAC38}" srcOrd="0" destOrd="0" presId="urn:microsoft.com/office/officeart/2008/layout/NameandTitleOrganizationalChart"/>
    <dgm:cxn modelId="{47875452-D62C-4357-B774-F6C179FA1600}" type="presParOf" srcId="{4C1A4E26-0A9D-4B2F-A91B-7775741DAC38}" destId="{6C185723-819E-4CDB-8DC7-3A678E41543F}" srcOrd="0" destOrd="0" presId="urn:microsoft.com/office/officeart/2008/layout/NameandTitleOrganizationalChart"/>
    <dgm:cxn modelId="{2A0871CC-484A-4D45-A6D3-BCF1C4690091}" type="presParOf" srcId="{6C185723-819E-4CDB-8DC7-3A678E41543F}" destId="{E90C1C26-5779-4CE2-9D2E-11E63051866C}" srcOrd="0" destOrd="0" presId="urn:microsoft.com/office/officeart/2008/layout/NameandTitleOrganizationalChart"/>
    <dgm:cxn modelId="{604E5513-90E2-49DF-B6F9-D1AE1AA511E9}" type="presParOf" srcId="{6C185723-819E-4CDB-8DC7-3A678E41543F}" destId="{26BEED83-AA38-4400-9C5E-4E35174B1EE3}" srcOrd="1" destOrd="0" presId="urn:microsoft.com/office/officeart/2008/layout/NameandTitleOrganizationalChart"/>
    <dgm:cxn modelId="{861B91A5-AC6C-4417-9771-84120721E465}" type="presParOf" srcId="{6C185723-819E-4CDB-8DC7-3A678E41543F}" destId="{2813315B-E51A-4A0D-8404-ED7E7B3265AA}" srcOrd="2" destOrd="0" presId="urn:microsoft.com/office/officeart/2008/layout/NameandTitleOrganizationalChart"/>
    <dgm:cxn modelId="{7FE05E51-6562-448A-815A-788809811883}" type="presParOf" srcId="{4C1A4E26-0A9D-4B2F-A91B-7775741DAC38}" destId="{3EE2B3A0-FEA4-4533-A04F-A12B2167E40F}" srcOrd="1" destOrd="0" presId="urn:microsoft.com/office/officeart/2008/layout/NameandTitleOrganizationalChart"/>
    <dgm:cxn modelId="{6FC6A35E-20BE-44AC-97C8-105A554A84F3}" type="presParOf" srcId="{3EE2B3A0-FEA4-4533-A04F-A12B2167E40F}" destId="{20A0A71C-ACD2-45D1-A9E7-75DE297B35D7}" srcOrd="0" destOrd="0" presId="urn:microsoft.com/office/officeart/2008/layout/NameandTitleOrganizationalChart"/>
    <dgm:cxn modelId="{C4145D43-9381-491C-9E87-9BE0C59A6883}" type="presParOf" srcId="{3EE2B3A0-FEA4-4533-A04F-A12B2167E40F}" destId="{66E72ED4-DBAB-4E9A-8147-7108810DCF96}" srcOrd="1" destOrd="0" presId="urn:microsoft.com/office/officeart/2008/layout/NameandTitleOrganizationalChart"/>
    <dgm:cxn modelId="{B7D2661C-28F9-403D-926F-0C4C1277BD22}" type="presParOf" srcId="{66E72ED4-DBAB-4E9A-8147-7108810DCF96}" destId="{9CF55894-7355-4629-A0D4-768D1BDB75D1}" srcOrd="0" destOrd="0" presId="urn:microsoft.com/office/officeart/2008/layout/NameandTitleOrganizationalChart"/>
    <dgm:cxn modelId="{31AF48B7-7C59-4751-81EA-745E64993FBD}" type="presParOf" srcId="{9CF55894-7355-4629-A0D4-768D1BDB75D1}" destId="{4F607F2A-6034-49CD-9CCE-814DC9EF42C9}" srcOrd="0" destOrd="0" presId="urn:microsoft.com/office/officeart/2008/layout/NameandTitleOrganizationalChart"/>
    <dgm:cxn modelId="{FA99EADC-0331-4B22-B7D9-76D9B8F08CB8}" type="presParOf" srcId="{9CF55894-7355-4629-A0D4-768D1BDB75D1}" destId="{E7A69444-D88D-4D2C-9178-415E937A3CFD}" srcOrd="1" destOrd="0" presId="urn:microsoft.com/office/officeart/2008/layout/NameandTitleOrganizationalChart"/>
    <dgm:cxn modelId="{AE681C25-BFA3-4756-BCE5-416D04F9EAB3}" type="presParOf" srcId="{9CF55894-7355-4629-A0D4-768D1BDB75D1}" destId="{671425B7-FCCE-4ABD-9BF6-F00988133360}" srcOrd="2" destOrd="0" presId="urn:microsoft.com/office/officeart/2008/layout/NameandTitleOrganizationalChart"/>
    <dgm:cxn modelId="{F5D98E43-C610-4895-BE19-DFD2353E5FEF}" type="presParOf" srcId="{66E72ED4-DBAB-4E9A-8147-7108810DCF96}" destId="{69042DA7-183F-42ED-84AD-E3E28C7133B3}" srcOrd="1" destOrd="0" presId="urn:microsoft.com/office/officeart/2008/layout/NameandTitleOrganizationalChart"/>
    <dgm:cxn modelId="{43F06297-9F86-433C-8825-093354E3995B}" type="presParOf" srcId="{66E72ED4-DBAB-4E9A-8147-7108810DCF96}" destId="{2BB25484-98E9-4854-B360-FE460A85331E}" srcOrd="2" destOrd="0" presId="urn:microsoft.com/office/officeart/2008/layout/NameandTitleOrganizationalChart"/>
    <dgm:cxn modelId="{BEB1A079-6529-411E-8784-578F3B95688F}" type="presParOf" srcId="{3EE2B3A0-FEA4-4533-A04F-A12B2167E40F}" destId="{79961D7A-1726-4A14-A729-B6D28BB8284C}" srcOrd="2" destOrd="0" presId="urn:microsoft.com/office/officeart/2008/layout/NameandTitleOrganizationalChart"/>
    <dgm:cxn modelId="{33DF4977-9169-412B-ACCF-C9FBE2C983F4}" type="presParOf" srcId="{3EE2B3A0-FEA4-4533-A04F-A12B2167E40F}" destId="{3FA2BA47-64B3-40CC-9BF4-95ABDE945CAA}" srcOrd="3" destOrd="0" presId="urn:microsoft.com/office/officeart/2008/layout/NameandTitleOrganizationalChart"/>
    <dgm:cxn modelId="{22D506A2-6579-43EE-A49C-3F8FC68C7171}" type="presParOf" srcId="{3FA2BA47-64B3-40CC-9BF4-95ABDE945CAA}" destId="{731A66B2-04B0-464C-A709-8E6E65013075}" srcOrd="0" destOrd="0" presId="urn:microsoft.com/office/officeart/2008/layout/NameandTitleOrganizationalChart"/>
    <dgm:cxn modelId="{964803A6-E310-449E-853A-3622F467DC9C}" type="presParOf" srcId="{731A66B2-04B0-464C-A709-8E6E65013075}" destId="{FAD60032-E071-4785-9EF9-8162F8C94474}" srcOrd="0" destOrd="0" presId="urn:microsoft.com/office/officeart/2008/layout/NameandTitleOrganizationalChart"/>
    <dgm:cxn modelId="{16000D0E-F14C-49F2-86B8-82AE39B58E9D}" type="presParOf" srcId="{731A66B2-04B0-464C-A709-8E6E65013075}" destId="{64EF023F-B449-4B64-9F63-24C748B3AA52}" srcOrd="1" destOrd="0" presId="urn:microsoft.com/office/officeart/2008/layout/NameandTitleOrganizationalChart"/>
    <dgm:cxn modelId="{AAA1E105-5CB2-40FB-AC0B-78A00EEF29B6}" type="presParOf" srcId="{731A66B2-04B0-464C-A709-8E6E65013075}" destId="{D7A78647-0741-48E6-ABB8-4DBF14C39464}" srcOrd="2" destOrd="0" presId="urn:microsoft.com/office/officeart/2008/layout/NameandTitleOrganizationalChart"/>
    <dgm:cxn modelId="{910D168F-C746-4054-9213-8A2CB2A9F875}" type="presParOf" srcId="{3FA2BA47-64B3-40CC-9BF4-95ABDE945CAA}" destId="{96A679EA-6CB4-4A71-9D60-48046A597359}" srcOrd="1" destOrd="0" presId="urn:microsoft.com/office/officeart/2008/layout/NameandTitleOrganizationalChart"/>
    <dgm:cxn modelId="{79B40592-3523-47A1-9A0E-C2DB6586DACE}" type="presParOf" srcId="{3FA2BA47-64B3-40CC-9BF4-95ABDE945CAA}" destId="{584C4E3C-8A43-448D-9DA6-F7BEC96AF98C}" srcOrd="2" destOrd="0" presId="urn:microsoft.com/office/officeart/2008/layout/NameandTitleOrganizationalChart"/>
    <dgm:cxn modelId="{10D92F0E-342C-4FF7-BACA-67A108566827}" type="presParOf" srcId="{3EE2B3A0-FEA4-4533-A04F-A12B2167E40F}" destId="{BE7E4DC5-C24E-43F2-AF45-725278A40180}" srcOrd="4" destOrd="0" presId="urn:microsoft.com/office/officeart/2008/layout/NameandTitleOrganizationalChart"/>
    <dgm:cxn modelId="{327FDF8A-1D79-4A58-9749-7A78AA59E48D}" type="presParOf" srcId="{3EE2B3A0-FEA4-4533-A04F-A12B2167E40F}" destId="{420A34AA-C4BA-4F7F-8A40-B7E9A1EE6344}" srcOrd="5" destOrd="0" presId="urn:microsoft.com/office/officeart/2008/layout/NameandTitleOrganizationalChart"/>
    <dgm:cxn modelId="{76B8ED76-6D89-4FAC-9F9A-71EDBC15B36D}" type="presParOf" srcId="{420A34AA-C4BA-4F7F-8A40-B7E9A1EE6344}" destId="{D61D7281-A17E-4655-954B-12C4160F45F3}" srcOrd="0" destOrd="0" presId="urn:microsoft.com/office/officeart/2008/layout/NameandTitleOrganizationalChart"/>
    <dgm:cxn modelId="{9D0BC2D9-BBA3-4230-97D3-4A42DA9C3E64}" type="presParOf" srcId="{D61D7281-A17E-4655-954B-12C4160F45F3}" destId="{D25DEAF3-5627-4492-8741-D4D8D7C45146}" srcOrd="0" destOrd="0" presId="urn:microsoft.com/office/officeart/2008/layout/NameandTitleOrganizationalChart"/>
    <dgm:cxn modelId="{6AD2DA02-5FAD-41B7-9151-5A7E66E38B8F}" type="presParOf" srcId="{D61D7281-A17E-4655-954B-12C4160F45F3}" destId="{B1374625-F235-4E06-965D-30A559C26F78}" srcOrd="1" destOrd="0" presId="urn:microsoft.com/office/officeart/2008/layout/NameandTitleOrganizationalChart"/>
    <dgm:cxn modelId="{EE3391C1-0FA3-417E-9C04-494A31721FD8}" type="presParOf" srcId="{D61D7281-A17E-4655-954B-12C4160F45F3}" destId="{CCE0BB8E-C1B9-471B-8B8D-0AF006E06281}" srcOrd="2" destOrd="0" presId="urn:microsoft.com/office/officeart/2008/layout/NameandTitleOrganizationalChart"/>
    <dgm:cxn modelId="{6E59DF46-EF41-4E97-BDB9-6F64FDD11F51}" type="presParOf" srcId="{420A34AA-C4BA-4F7F-8A40-B7E9A1EE6344}" destId="{26E72352-F56D-4042-B74D-B1DF951F4D40}" srcOrd="1" destOrd="0" presId="urn:microsoft.com/office/officeart/2008/layout/NameandTitleOrganizationalChart"/>
    <dgm:cxn modelId="{6EC68036-253F-41D2-AC40-9B46796F546C}" type="presParOf" srcId="{420A34AA-C4BA-4F7F-8A40-B7E9A1EE6344}" destId="{E213A05C-C3DC-496D-8FA9-7877B2DB4D9D}" srcOrd="2" destOrd="0" presId="urn:microsoft.com/office/officeart/2008/layout/NameandTitleOrganizationalChart"/>
    <dgm:cxn modelId="{5E61F0D1-2D7F-4E20-83B0-C5C0ED8FEB90}" type="presParOf" srcId="{4C1A4E26-0A9D-4B2F-A91B-7775741DAC38}" destId="{F9CEAB48-7D9B-4F4B-8A3A-8D4278D28A6A}" srcOrd="2" destOrd="0" presId="urn:microsoft.com/office/officeart/2008/layout/NameandTitleOrganizational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7E4DC5-C24E-43F2-AF45-725278A40180}">
      <dsp:nvSpPr>
        <dsp:cNvPr id="0" name=""/>
        <dsp:cNvSpPr/>
      </dsp:nvSpPr>
      <dsp:spPr>
        <a:xfrm>
          <a:off x="3892858" y="1844264"/>
          <a:ext cx="2765637" cy="442344"/>
        </a:xfrm>
        <a:custGeom>
          <a:avLst/>
          <a:gdLst/>
          <a:ahLst/>
          <a:cxnLst/>
          <a:rect l="0" t="0" r="0" b="0"/>
          <a:pathLst>
            <a:path>
              <a:moveTo>
                <a:pt x="0" y="0"/>
              </a:moveTo>
              <a:lnTo>
                <a:pt x="0" y="255233"/>
              </a:lnTo>
              <a:lnTo>
                <a:pt x="2765637" y="255233"/>
              </a:lnTo>
              <a:lnTo>
                <a:pt x="2765637" y="44234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961D7A-1726-4A14-A729-B6D28BB8284C}">
      <dsp:nvSpPr>
        <dsp:cNvPr id="0" name=""/>
        <dsp:cNvSpPr/>
      </dsp:nvSpPr>
      <dsp:spPr>
        <a:xfrm>
          <a:off x="3790055" y="1844264"/>
          <a:ext cx="91440" cy="442344"/>
        </a:xfrm>
        <a:custGeom>
          <a:avLst/>
          <a:gdLst/>
          <a:ahLst/>
          <a:cxnLst/>
          <a:rect l="0" t="0" r="0" b="0"/>
          <a:pathLst>
            <a:path>
              <a:moveTo>
                <a:pt x="102802" y="0"/>
              </a:moveTo>
              <a:lnTo>
                <a:pt x="102802" y="255233"/>
              </a:lnTo>
              <a:lnTo>
                <a:pt x="45720" y="255233"/>
              </a:lnTo>
              <a:lnTo>
                <a:pt x="45720" y="44234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A0A71C-ACD2-45D1-A9E7-75DE297B35D7}">
      <dsp:nvSpPr>
        <dsp:cNvPr id="0" name=""/>
        <dsp:cNvSpPr/>
      </dsp:nvSpPr>
      <dsp:spPr>
        <a:xfrm>
          <a:off x="1189343" y="1844264"/>
          <a:ext cx="2703514" cy="442344"/>
        </a:xfrm>
        <a:custGeom>
          <a:avLst/>
          <a:gdLst/>
          <a:ahLst/>
          <a:cxnLst/>
          <a:rect l="0" t="0" r="0" b="0"/>
          <a:pathLst>
            <a:path>
              <a:moveTo>
                <a:pt x="2703514" y="0"/>
              </a:moveTo>
              <a:lnTo>
                <a:pt x="2703514" y="255233"/>
              </a:lnTo>
              <a:lnTo>
                <a:pt x="0" y="255233"/>
              </a:lnTo>
              <a:lnTo>
                <a:pt x="0" y="44234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0C1C26-5779-4CE2-9D2E-11E63051866C}">
      <dsp:nvSpPr>
        <dsp:cNvPr id="0" name=""/>
        <dsp:cNvSpPr/>
      </dsp:nvSpPr>
      <dsp:spPr>
        <a:xfrm>
          <a:off x="2596219" y="1042359"/>
          <a:ext cx="2593277" cy="80190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13158" numCol="1" spcCol="1270" anchor="ctr" anchorCtr="0">
          <a:noAutofit/>
        </a:bodyPr>
        <a:lstStyle/>
        <a:p>
          <a:pPr marL="0" lvl="0" indent="0" algn="ctr" defTabSz="1244600">
            <a:lnSpc>
              <a:spcPct val="90000"/>
            </a:lnSpc>
            <a:spcBef>
              <a:spcPct val="0"/>
            </a:spcBef>
            <a:spcAft>
              <a:spcPct val="35000"/>
            </a:spcAft>
            <a:buNone/>
          </a:pPr>
          <a:r>
            <a:rPr lang="en-US" sz="2800" b="1" i="0" kern="1200" dirty="0">
              <a:solidFill>
                <a:schemeClr val="bg1"/>
              </a:solidFill>
              <a:effectLst/>
              <a:latin typeface="Times New Roman" panose="02020603050405020304" pitchFamily="18" charset="0"/>
              <a:cs typeface="Times New Roman" panose="02020603050405020304" pitchFamily="18" charset="0"/>
            </a:rPr>
            <a:t>3 stages </a:t>
          </a:r>
          <a:endParaRPr lang="en-IN" sz="2800" b="1" kern="1200" dirty="0">
            <a:solidFill>
              <a:schemeClr val="bg1"/>
            </a:solidFill>
          </a:endParaRPr>
        </a:p>
      </dsp:txBody>
      <dsp:txXfrm>
        <a:off x="2596219" y="1042359"/>
        <a:ext cx="2593277" cy="801904"/>
      </dsp:txXfrm>
    </dsp:sp>
    <dsp:sp modelId="{26BEED83-AA38-4400-9C5E-4E35174B1EE3}">
      <dsp:nvSpPr>
        <dsp:cNvPr id="0" name=""/>
        <dsp:cNvSpPr/>
      </dsp:nvSpPr>
      <dsp:spPr>
        <a:xfrm>
          <a:off x="2898530" y="1661671"/>
          <a:ext cx="1988646" cy="267301"/>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en-US" sz="1400" b="1" i="0" kern="1200" dirty="0">
              <a:solidFill>
                <a:schemeClr val="tx1"/>
              </a:solidFill>
              <a:effectLst/>
              <a:latin typeface="Times New Roman" panose="02020603050405020304" pitchFamily="18" charset="0"/>
              <a:cs typeface="Times New Roman" panose="02020603050405020304" pitchFamily="18" charset="0"/>
            </a:rPr>
            <a:t>on clinical signs basis</a:t>
          </a:r>
          <a:endParaRPr lang="en-IN" sz="1400" kern="1200" dirty="0">
            <a:solidFill>
              <a:schemeClr val="tx1"/>
            </a:solidFill>
          </a:endParaRPr>
        </a:p>
      </dsp:txBody>
      <dsp:txXfrm>
        <a:off x="2898530" y="1661671"/>
        <a:ext cx="1988646" cy="267301"/>
      </dsp:txXfrm>
    </dsp:sp>
    <dsp:sp modelId="{4F607F2A-6034-49CD-9CCE-814DC9EF42C9}">
      <dsp:nvSpPr>
        <dsp:cNvPr id="0" name=""/>
        <dsp:cNvSpPr/>
      </dsp:nvSpPr>
      <dsp:spPr>
        <a:xfrm>
          <a:off x="80451" y="2286608"/>
          <a:ext cx="2217784" cy="124674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113158" numCol="1" spcCol="1270" anchor="ctr" anchorCtr="0">
          <a:noAutofit/>
        </a:bodyPr>
        <a:lstStyle/>
        <a:p>
          <a:pPr marL="0" lvl="0" indent="0" algn="ctr" defTabSz="466725">
            <a:lnSpc>
              <a:spcPct val="90000"/>
            </a:lnSpc>
            <a:spcBef>
              <a:spcPct val="0"/>
            </a:spcBef>
            <a:spcAft>
              <a:spcPct val="35000"/>
            </a:spcAft>
            <a:buNone/>
          </a:pPr>
          <a:r>
            <a:rPr lang="en-US" sz="1050" b="1" i="0" kern="1200" dirty="0">
              <a:solidFill>
                <a:schemeClr val="bg1"/>
              </a:solidFill>
              <a:effectLst/>
              <a:latin typeface="Times New Roman" panose="02020603050405020304" pitchFamily="18" charset="0"/>
              <a:cs typeface="Times New Roman" panose="02020603050405020304" pitchFamily="18" charset="0"/>
            </a:rPr>
            <a:t>Loss of appetite, excitability, nervousness, hypersensitivity, weakness, weight shifting, and shuffling of the hind feet</a:t>
          </a:r>
          <a:endParaRPr lang="en-IN" sz="1050" b="1" kern="1200" dirty="0">
            <a:solidFill>
              <a:schemeClr val="bg1"/>
            </a:solidFill>
          </a:endParaRPr>
        </a:p>
      </dsp:txBody>
      <dsp:txXfrm>
        <a:off x="80451" y="2286608"/>
        <a:ext cx="2217784" cy="1246744"/>
      </dsp:txXfrm>
    </dsp:sp>
    <dsp:sp modelId="{E7A69444-D88D-4D2C-9178-415E937A3CFD}">
      <dsp:nvSpPr>
        <dsp:cNvPr id="0" name=""/>
        <dsp:cNvSpPr/>
      </dsp:nvSpPr>
      <dsp:spPr>
        <a:xfrm>
          <a:off x="377139" y="3532446"/>
          <a:ext cx="1594457" cy="267301"/>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en-US" sz="1400" b="1" i="0" kern="1200" dirty="0">
              <a:solidFill>
                <a:srgbClr val="00B050"/>
              </a:solidFill>
              <a:effectLst/>
              <a:latin typeface="Times New Roman" panose="02020603050405020304" pitchFamily="18" charset="0"/>
              <a:cs typeface="Times New Roman" panose="02020603050405020304" pitchFamily="18" charset="0"/>
            </a:rPr>
            <a:t>Stage I (&lt; 1 hour) </a:t>
          </a:r>
          <a:endParaRPr lang="en-IN" sz="1400" b="1" kern="1200" dirty="0">
            <a:solidFill>
              <a:srgbClr val="00B050"/>
            </a:solidFill>
          </a:endParaRPr>
        </a:p>
      </dsp:txBody>
      <dsp:txXfrm>
        <a:off x="377139" y="3532446"/>
        <a:ext cx="1594457" cy="267301"/>
      </dsp:txXfrm>
    </dsp:sp>
    <dsp:sp modelId="{FAD60032-E071-4785-9EF9-8162F8C94474}">
      <dsp:nvSpPr>
        <dsp:cNvPr id="0" name=""/>
        <dsp:cNvSpPr/>
      </dsp:nvSpPr>
      <dsp:spPr>
        <a:xfrm>
          <a:off x="2672458" y="2286608"/>
          <a:ext cx="2326634" cy="138686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113158" numCol="1" spcCol="1270" anchor="ctr" anchorCtr="0">
          <a:noAutofit/>
        </a:bodyPr>
        <a:lstStyle/>
        <a:p>
          <a:pPr marL="0" lvl="0" indent="0" algn="ctr" defTabSz="466725">
            <a:lnSpc>
              <a:spcPct val="90000"/>
            </a:lnSpc>
            <a:spcBef>
              <a:spcPct val="0"/>
            </a:spcBef>
            <a:spcAft>
              <a:spcPct val="35000"/>
            </a:spcAft>
            <a:buNone/>
          </a:pPr>
          <a:r>
            <a:rPr lang="en-US" sz="1050" b="1" i="0" kern="1200" dirty="0">
              <a:solidFill>
                <a:schemeClr val="bg1"/>
              </a:solidFill>
              <a:effectLst/>
              <a:latin typeface="Times New Roman" panose="02020603050405020304" pitchFamily="18" charset="0"/>
              <a:cs typeface="Times New Roman" panose="02020603050405020304" pitchFamily="18" charset="0"/>
            </a:rPr>
            <a:t>Turn its head into its flank, cold ears and a dry nose, incoordination when walking, muscles trembling and quivering. Other signs are an inactive digestive tract and constipation. A decrease in body temperature is common, usually ranging from 96°F to 100°F. The heart rate will be rapid exceeding 100 beats per minute.</a:t>
          </a:r>
          <a:endParaRPr lang="en-IN" sz="1050" b="1" kern="1200" dirty="0">
            <a:solidFill>
              <a:schemeClr val="bg1"/>
            </a:solidFill>
          </a:endParaRPr>
        </a:p>
      </dsp:txBody>
      <dsp:txXfrm>
        <a:off x="2672458" y="2286608"/>
        <a:ext cx="2326634" cy="1386861"/>
      </dsp:txXfrm>
    </dsp:sp>
    <dsp:sp modelId="{64EF023F-B449-4B64-9F63-24C748B3AA52}">
      <dsp:nvSpPr>
        <dsp:cNvPr id="0" name=""/>
        <dsp:cNvSpPr/>
      </dsp:nvSpPr>
      <dsp:spPr>
        <a:xfrm>
          <a:off x="2723458" y="3719072"/>
          <a:ext cx="2338814" cy="267301"/>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rgbClr val="C00000"/>
              </a:solidFill>
              <a:effectLst/>
              <a:latin typeface="Times New Roman" panose="02020603050405020304" pitchFamily="18" charset="0"/>
              <a:cs typeface="Times New Roman" panose="02020603050405020304" pitchFamily="18" charset="0"/>
            </a:rPr>
            <a:t>Stage II (1 to 12 hours)</a:t>
          </a:r>
          <a:endParaRPr lang="en-IN" sz="1600" b="1" kern="1200" dirty="0">
            <a:solidFill>
              <a:srgbClr val="C00000"/>
            </a:solidFill>
          </a:endParaRPr>
        </a:p>
      </dsp:txBody>
      <dsp:txXfrm>
        <a:off x="2723458" y="3719072"/>
        <a:ext cx="2338814" cy="267301"/>
      </dsp:txXfrm>
    </dsp:sp>
    <dsp:sp modelId="{D25DEAF3-5627-4492-8741-D4D8D7C45146}">
      <dsp:nvSpPr>
        <dsp:cNvPr id="0" name=""/>
        <dsp:cNvSpPr/>
      </dsp:nvSpPr>
      <dsp:spPr>
        <a:xfrm>
          <a:off x="5611726" y="2286608"/>
          <a:ext cx="2093539" cy="161770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113158" numCol="1" spcCol="1270" anchor="ctr" anchorCtr="0">
          <a:noAutofit/>
        </a:bodyPr>
        <a:lstStyle/>
        <a:p>
          <a:pPr marL="0" lvl="0" indent="0" algn="ctr" defTabSz="466725">
            <a:lnSpc>
              <a:spcPct val="90000"/>
            </a:lnSpc>
            <a:spcBef>
              <a:spcPct val="0"/>
            </a:spcBef>
            <a:spcAft>
              <a:spcPct val="35000"/>
            </a:spcAft>
            <a:buNone/>
          </a:pPr>
          <a:r>
            <a:rPr lang="en-US" sz="1050" b="1" i="0" kern="1200" dirty="0">
              <a:solidFill>
                <a:schemeClr val="bg1"/>
              </a:solidFill>
              <a:effectLst/>
              <a:latin typeface="Times New Roman" panose="02020603050405020304" pitchFamily="18" charset="0"/>
              <a:cs typeface="Times New Roman" panose="02020603050405020304" pitchFamily="18" charset="0"/>
            </a:rPr>
            <a:t>Inability to stand, loss of consciousness leading to a coma. Heart sounds become nearly inaudible and the heart rate increases to 120 beats per minute or more. Cows in stage III will not survive for more than a few hours without treatment.</a:t>
          </a:r>
          <a:endParaRPr lang="en-IN" sz="1050" b="1" kern="1200" dirty="0">
            <a:solidFill>
              <a:schemeClr val="bg1"/>
            </a:solidFill>
          </a:endParaRPr>
        </a:p>
      </dsp:txBody>
      <dsp:txXfrm>
        <a:off x="5611726" y="2286608"/>
        <a:ext cx="2093539" cy="1617705"/>
      </dsp:txXfrm>
    </dsp:sp>
    <dsp:sp modelId="{B1374625-F235-4E06-965D-30A559C26F78}">
      <dsp:nvSpPr>
        <dsp:cNvPr id="0" name=""/>
        <dsp:cNvSpPr/>
      </dsp:nvSpPr>
      <dsp:spPr>
        <a:xfrm>
          <a:off x="6006314" y="3905289"/>
          <a:ext cx="1393927" cy="267301"/>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marL="0" lvl="0" indent="0" algn="ctr" defTabSz="889000">
            <a:lnSpc>
              <a:spcPct val="90000"/>
            </a:lnSpc>
            <a:spcBef>
              <a:spcPct val="0"/>
            </a:spcBef>
            <a:spcAft>
              <a:spcPct val="35000"/>
            </a:spcAft>
            <a:buNone/>
          </a:pPr>
          <a:r>
            <a:rPr lang="en-US" sz="2000" b="1" i="0" kern="1200" dirty="0">
              <a:solidFill>
                <a:srgbClr val="FF0000"/>
              </a:solidFill>
              <a:effectLst/>
              <a:latin typeface="Times New Roman" panose="02020603050405020304" pitchFamily="18" charset="0"/>
              <a:cs typeface="Times New Roman" panose="02020603050405020304" pitchFamily="18" charset="0"/>
            </a:rPr>
            <a:t>Stage III </a:t>
          </a:r>
          <a:endParaRPr lang="en-IN" sz="2000" b="1" kern="1200" dirty="0">
            <a:solidFill>
              <a:srgbClr val="FF0000"/>
            </a:solidFill>
          </a:endParaRPr>
        </a:p>
      </dsp:txBody>
      <dsp:txXfrm>
        <a:off x="6006314" y="3905289"/>
        <a:ext cx="1393927" cy="267301"/>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57B504-9299-4C93-8A3D-0EA8C6011876}" type="datetimeFigureOut">
              <a:rPr lang="en-IN" smtClean="0"/>
              <a:pPr/>
              <a:t>12-07-2022</a:t>
            </a:fld>
            <a:endParaRPr lang="en-I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33F8EE-F56E-4E27-9D2C-9559C34D3374}" type="slidenum">
              <a:rPr lang="en-IN" smtClean="0"/>
              <a:pPr/>
              <a:t>‹#›</a:t>
            </a:fld>
            <a:endParaRPr lang="en-IN"/>
          </a:p>
        </p:txBody>
      </p:sp>
    </p:spTree>
    <p:extLst>
      <p:ext uri="{BB962C8B-B14F-4D97-AF65-F5344CB8AC3E}">
        <p14:creationId xmlns:p14="http://schemas.microsoft.com/office/powerpoint/2010/main" val="724829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232193A-76BE-425E-8C4C-50C747325B13}"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833F8EE-F56E-4E27-9D2C-9559C34D3374}" type="slidenum">
              <a:rPr lang="en-IN" smtClean="0"/>
              <a:pPr/>
              <a:t>51</a:t>
            </a:fld>
            <a:endParaRPr lang="en-IN"/>
          </a:p>
        </p:txBody>
      </p:sp>
    </p:spTree>
    <p:extLst>
      <p:ext uri="{BB962C8B-B14F-4D97-AF65-F5344CB8AC3E}">
        <p14:creationId xmlns:p14="http://schemas.microsoft.com/office/powerpoint/2010/main" val="2285998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4D9644-4B91-4423-90E6-06DCE976BC8B}" type="datetime1">
              <a:rPr lang="en-US" smtClean="0"/>
              <a:pPr/>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49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7A63D7-7FE6-4221-AF52-4F65D7C3F332}" type="datetime1">
              <a:rPr lang="en-US" smtClean="0"/>
              <a:pPr/>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929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03167A-C866-432A-B196-4AFBB16B7564}" type="datetime1">
              <a:rPr lang="en-US" smtClean="0"/>
              <a:pPr/>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0055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6A968C-5AA9-449E-BDF0-6080141A727A}" type="datetime1">
              <a:rPr lang="en-US" smtClean="0"/>
              <a:pPr/>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776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0233B3-F3CF-48D9-9F2D-DBD3AB62F67D}" type="datetime1">
              <a:rPr lang="en-US" smtClean="0"/>
              <a:pPr/>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499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5984BD-FB3A-4BC6-BDE0-7F0CABB627BB}" type="datetime1">
              <a:rPr lang="en-US" smtClean="0"/>
              <a:pPr/>
              <a:t>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357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D86536-763A-47D1-A9C6-6A822C599F94}" type="datetime1">
              <a:rPr lang="en-US" smtClean="0"/>
              <a:pPr/>
              <a:t>7/12/2022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2128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7DC11D-AF6F-401F-962C-14C64B642A36}" type="datetime1">
              <a:rPr lang="en-US" smtClean="0"/>
              <a:pPr/>
              <a:t>7/12/2022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889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4FD4F89-ADC5-47D0-B186-5F415153B4D6}" type="datetime1">
              <a:rPr lang="en-US" smtClean="0"/>
              <a:pPr/>
              <a:t>7/12/2022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5268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D4EAE101-7FF5-4644-ABA9-9C46E3C24932}" type="datetime1">
              <a:rPr lang="en-US" smtClean="0"/>
              <a:pPr/>
              <a:t>7/12/2022</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07852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cstate="print"/>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90D85C-87F0-4C86-BC19-2A6E411697B0}" type="datetime1">
              <a:rPr lang="en-US" smtClean="0"/>
              <a:pPr/>
              <a:t>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21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6FE76986-7715-4BD9-ADC0-734ED3E21ED8}" type="datetime1">
              <a:rPr lang="en-US" smtClean="0"/>
              <a:pPr/>
              <a:t>7/12/2022</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B6F15528-21DE-4FAA-801E-634DDDAF4B2B}" type="slidenum">
              <a:rPr lang="en-US" smtClean="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11157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png"/><Relationship Id="rId7" Type="http://schemas.openxmlformats.org/officeDocument/2006/relationships/diagramColors" Target="../diagrams/colors1.xml"/><Relationship Id="rId2" Type="http://schemas.microsoft.com/office/2017/06/relationships/model3d" Target="../media/model3d1.glb"/><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farmhealthonline.com/disease-management/cattle-diseases/ketosi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081E5A-F7F0-4E53-B767-8775B4FF6301}"/>
              </a:ext>
            </a:extLst>
          </p:cNvPr>
          <p:cNvPicPr>
            <a:picLocks noChangeAspect="1"/>
          </p:cNvPicPr>
          <p:nvPr/>
        </p:nvPicPr>
        <p:blipFill>
          <a:blip r:embed="rId3" cstate="print"/>
          <a:stretch>
            <a:fillRect/>
          </a:stretch>
        </p:blipFill>
        <p:spPr>
          <a:xfrm>
            <a:off x="0" y="304800"/>
            <a:ext cx="1478018" cy="1478018"/>
          </a:xfrm>
          <a:prstGeom prst="rect">
            <a:avLst/>
          </a:prstGeom>
        </p:spPr>
      </p:pic>
      <p:sp>
        <p:nvSpPr>
          <p:cNvPr id="7" name="Text Box 2">
            <a:extLst>
              <a:ext uri="{FF2B5EF4-FFF2-40B4-BE49-F238E27FC236}">
                <a16:creationId xmlns:a16="http://schemas.microsoft.com/office/drawing/2014/main" id="{93884907-B91D-443E-87AA-DEC07B739777}"/>
              </a:ext>
            </a:extLst>
          </p:cNvPr>
          <p:cNvSpPr txBox="1">
            <a:spLocks noChangeArrowheads="1"/>
          </p:cNvSpPr>
          <p:nvPr/>
        </p:nvSpPr>
        <p:spPr bwMode="auto">
          <a:xfrm>
            <a:off x="1591877" y="4515374"/>
            <a:ext cx="6057900" cy="800100"/>
          </a:xfrm>
          <a:prstGeom prst="rect">
            <a:avLst/>
          </a:prstGeom>
          <a:solidFill>
            <a:srgbClr val="FFFFFF"/>
          </a:solidFill>
          <a:ln w="9525">
            <a:solidFill>
              <a:srgbClr val="FFFFFF"/>
            </a:solidFill>
            <a:miter lim="800000"/>
            <a:headEnd/>
            <a:tailEnd/>
          </a:ln>
        </p:spPr>
        <p:txBody>
          <a:bodyPr vert="horz" wrap="square" lIns="68580" tIns="34290" rIns="68580" bIns="34290" numCol="1" anchor="t" anchorCtr="0" compatLnSpc="1">
            <a:prstTxWarp prst="textNoShape">
              <a:avLst/>
            </a:prstTxWarp>
          </a:bodyPr>
          <a:lstStyle/>
          <a:p>
            <a:pPr algn="ctr" defTabSz="685800" fontAlgn="base">
              <a:spcBef>
                <a:spcPct val="0"/>
              </a:spcBef>
              <a:spcAft>
                <a:spcPct val="0"/>
              </a:spcAft>
            </a:pPr>
            <a:r>
              <a:rPr lang="en-IN" sz="1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College of Veterinary Science &amp; Animal Husbandry</a:t>
            </a:r>
          </a:p>
          <a:p>
            <a:pPr algn="ctr" defTabSz="685800" fontAlgn="base">
              <a:spcBef>
                <a:spcPct val="0"/>
              </a:spcBef>
              <a:spcAft>
                <a:spcPct val="0"/>
              </a:spcAft>
            </a:pPr>
            <a:r>
              <a:rPr lang="en-IN" sz="1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U.P. Pt. Deen Dayal Upadhyaya Pashu Chikitsa Vigyan</a:t>
            </a:r>
          </a:p>
          <a:p>
            <a:pPr algn="ctr" defTabSz="685800" fontAlgn="base">
              <a:spcBef>
                <a:spcPct val="0"/>
              </a:spcBef>
              <a:spcAft>
                <a:spcPct val="0"/>
              </a:spcAft>
            </a:pPr>
            <a:r>
              <a:rPr lang="en-IN" sz="1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Vishwavidyalaya Evam Go-Anusandhan Sansthan</a:t>
            </a:r>
          </a:p>
          <a:p>
            <a:pPr algn="ctr" defTabSz="685800" fontAlgn="base">
              <a:spcBef>
                <a:spcPct val="0"/>
              </a:spcBef>
              <a:spcAft>
                <a:spcPts val="750"/>
              </a:spcAft>
            </a:pPr>
            <a:r>
              <a:rPr lang="en-IN" sz="1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(DUVASU), Mathura - 281001 (U.P.)</a:t>
            </a:r>
            <a:endParaRPr lang="en-US" sz="1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9" name="Picture 8" descr="New Picture"/>
          <p:cNvPicPr/>
          <p:nvPr/>
        </p:nvPicPr>
        <p:blipFill>
          <a:blip r:embed="rId4" cstate="print"/>
          <a:srcRect/>
          <a:stretch>
            <a:fillRect/>
          </a:stretch>
        </p:blipFill>
        <p:spPr bwMode="auto">
          <a:xfrm>
            <a:off x="7476796" y="304800"/>
            <a:ext cx="1667204" cy="1454369"/>
          </a:xfrm>
          <a:prstGeom prst="rect">
            <a:avLst/>
          </a:prstGeom>
          <a:noFill/>
          <a:ln w="9525">
            <a:noFill/>
            <a:miter lim="800000"/>
            <a:headEnd/>
            <a:tailEnd/>
          </a:ln>
        </p:spPr>
      </p:pic>
      <p:sp>
        <p:nvSpPr>
          <p:cNvPr id="11" name="Subtitle 2">
            <a:extLst>
              <a:ext uri="{FF2B5EF4-FFF2-40B4-BE49-F238E27FC236}">
                <a16:creationId xmlns:a16="http://schemas.microsoft.com/office/drawing/2014/main" id="{64147684-C2A0-4377-9515-7EF7DF03E290}"/>
              </a:ext>
            </a:extLst>
          </p:cNvPr>
          <p:cNvSpPr txBox="1">
            <a:spLocks/>
          </p:cNvSpPr>
          <p:nvPr/>
        </p:nvSpPr>
        <p:spPr>
          <a:xfrm>
            <a:off x="2438400" y="2502149"/>
            <a:ext cx="3886200" cy="926851"/>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p>
            <a:pPr algn="ctr">
              <a:spcBef>
                <a:spcPts val="0"/>
              </a:spcBef>
            </a:pPr>
            <a:r>
              <a:rPr lang="en-US" dirty="0">
                <a:solidFill>
                  <a:srgbClr val="FF0000"/>
                </a:solidFill>
                <a:latin typeface="Times New Roman" pitchFamily="18" charset="0"/>
                <a:cs typeface="Times New Roman" pitchFamily="18" charset="0"/>
              </a:rPr>
              <a:t>Dr. Muneendra Kumar</a:t>
            </a:r>
          </a:p>
          <a:p>
            <a:pPr algn="ctr">
              <a:spcBef>
                <a:spcPts val="0"/>
              </a:spcBef>
            </a:pPr>
            <a:r>
              <a:rPr lang="en-US" dirty="0">
                <a:solidFill>
                  <a:srgbClr val="FF0000"/>
                </a:solidFill>
                <a:latin typeface="Times New Roman" pitchFamily="18" charset="0"/>
                <a:cs typeface="Times New Roman" pitchFamily="18" charset="0"/>
              </a:rPr>
              <a:t>Assistant Professor</a:t>
            </a:r>
          </a:p>
          <a:p>
            <a:pPr algn="ctr">
              <a:spcBef>
                <a:spcPts val="0"/>
              </a:spcBef>
            </a:pPr>
            <a:r>
              <a:rPr lang="en-US" dirty="0">
                <a:solidFill>
                  <a:srgbClr val="FF0000"/>
                </a:solidFill>
                <a:latin typeface="Times New Roman" pitchFamily="18" charset="0"/>
                <a:cs typeface="Times New Roman" pitchFamily="18" charset="0"/>
              </a:rPr>
              <a:t>Department of Animal Nutrition</a:t>
            </a:r>
            <a:endParaRPr lang="en-IN" dirty="0">
              <a:solidFill>
                <a:srgbClr val="FF0000"/>
              </a:solidFill>
              <a:latin typeface="Times New Roman" pitchFamily="18" charset="0"/>
              <a:cs typeface="Times New Roman" pitchFamily="18" charset="0"/>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1</a:t>
            </a:fld>
            <a:endParaRPr lang="en-US"/>
          </a:p>
        </p:txBody>
      </p:sp>
      <p:sp>
        <p:nvSpPr>
          <p:cNvPr id="13" name="Rectangle 12">
            <a:extLst>
              <a:ext uri="{FF2B5EF4-FFF2-40B4-BE49-F238E27FC236}">
                <a16:creationId xmlns:a16="http://schemas.microsoft.com/office/drawing/2014/main" id="{FAA9968B-BEE7-4A21-86F1-A49AB640881B}"/>
              </a:ext>
            </a:extLst>
          </p:cNvPr>
          <p:cNvSpPr/>
          <p:nvPr/>
        </p:nvSpPr>
        <p:spPr>
          <a:xfrm>
            <a:off x="3440802" y="3763705"/>
            <a:ext cx="2225288" cy="323165"/>
          </a:xfrm>
          <a:prstGeom prst="rect">
            <a:avLst/>
          </a:prstGeom>
        </p:spPr>
        <p:txBody>
          <a:bodyPr wrap="none">
            <a:spAutoFit/>
          </a:bodyPr>
          <a:lstStyle/>
          <a:p>
            <a:pPr algn="ctr"/>
            <a:r>
              <a:rPr lang="en-IN" sz="1500" i="1" u="sng" dirty="0">
                <a:solidFill>
                  <a:srgbClr val="00B050"/>
                </a:solidFill>
                <a:latin typeface="Times New Roman" pitchFamily="18" charset="0"/>
                <a:cs typeface="Times New Roman" pitchFamily="18" charset="0"/>
              </a:rPr>
              <a:t>muneendra82@gmail.com</a:t>
            </a:r>
          </a:p>
        </p:txBody>
      </p:sp>
      <p:graphicFrame>
        <p:nvGraphicFramePr>
          <p:cNvPr id="3" name="Table 2">
            <a:extLst>
              <a:ext uri="{FF2B5EF4-FFF2-40B4-BE49-F238E27FC236}">
                <a16:creationId xmlns:a16="http://schemas.microsoft.com/office/drawing/2014/main" id="{C8A1EDBB-4554-4F4B-B6F8-7AB599B738CB}"/>
              </a:ext>
            </a:extLst>
          </p:cNvPr>
          <p:cNvGraphicFramePr>
            <a:graphicFrameLocks noGrp="1"/>
          </p:cNvGraphicFramePr>
          <p:nvPr>
            <p:extLst>
              <p:ext uri="{D42A27DB-BD31-4B8C-83A1-F6EECF244321}">
                <p14:modId xmlns:p14="http://schemas.microsoft.com/office/powerpoint/2010/main" val="1649591850"/>
              </p:ext>
            </p:extLst>
          </p:nvPr>
        </p:nvGraphicFramePr>
        <p:xfrm>
          <a:off x="1506877" y="534457"/>
          <a:ext cx="5941060" cy="853440"/>
        </p:xfrm>
        <a:graphic>
          <a:graphicData uri="http://schemas.openxmlformats.org/drawingml/2006/table">
            <a:tbl>
              <a:tblPr firstRow="1" firstCol="1" bandRow="1">
                <a:tableStyleId>{5C22544A-7EE6-4342-B048-85BDC9FD1C3A}</a:tableStyleId>
              </a:tblPr>
              <a:tblGrid>
                <a:gridCol w="1350645">
                  <a:extLst>
                    <a:ext uri="{9D8B030D-6E8A-4147-A177-3AD203B41FA5}">
                      <a16:colId xmlns:a16="http://schemas.microsoft.com/office/drawing/2014/main" val="3530265411"/>
                    </a:ext>
                  </a:extLst>
                </a:gridCol>
                <a:gridCol w="4590415">
                  <a:extLst>
                    <a:ext uri="{9D8B030D-6E8A-4147-A177-3AD203B41FA5}">
                      <a16:colId xmlns:a16="http://schemas.microsoft.com/office/drawing/2014/main" val="3719321819"/>
                    </a:ext>
                  </a:extLst>
                </a:gridCol>
              </a:tblGrid>
              <a:tr h="270510">
                <a:tc>
                  <a:txBody>
                    <a:bodyPr/>
                    <a:lstStyle/>
                    <a:p>
                      <a:pPr algn="ctr">
                        <a:lnSpc>
                          <a:spcPct val="115000"/>
                        </a:lnSpc>
                        <a:spcAft>
                          <a:spcPts val="1000"/>
                        </a:spcAft>
                        <a:tabLst>
                          <a:tab pos="247650" algn="l"/>
                        </a:tabLst>
                      </a:pPr>
                      <a:r>
                        <a:rPr lang="en-US" sz="1800" dirty="0">
                          <a:solidFill>
                            <a:schemeClr val="tx1"/>
                          </a:solidFill>
                          <a:effectLst/>
                          <a:latin typeface="Calibri" panose="020F0502020204030204" pitchFamily="34" charset="0"/>
                          <a:ea typeface="Times New Roman" panose="02020603050405020304" pitchFamily="18" charset="0"/>
                          <a:cs typeface="Mangal" panose="02040503050203030202" pitchFamily="18" charset="0"/>
                        </a:rPr>
                        <a:t>L</a:t>
                      </a:r>
                      <a:r>
                        <a:rPr lang="en-IN" sz="1800" dirty="0" err="1">
                          <a:solidFill>
                            <a:schemeClr val="tx1"/>
                          </a:solidFill>
                          <a:effectLst/>
                          <a:latin typeface="Calibri" panose="020F0502020204030204" pitchFamily="34" charset="0"/>
                          <a:ea typeface="Times New Roman" panose="02020603050405020304" pitchFamily="18" charset="0"/>
                          <a:cs typeface="Mangal" panose="02040503050203030202" pitchFamily="18" charset="0"/>
                        </a:rPr>
                        <a:t>ecture</a:t>
                      </a:r>
                      <a:r>
                        <a:rPr lang="en-IN" sz="1800" dirty="0">
                          <a:solidFill>
                            <a:schemeClr val="tx1"/>
                          </a:solidFill>
                          <a:effectLst/>
                          <a:latin typeface="Calibri" panose="020F0502020204030204" pitchFamily="34" charset="0"/>
                          <a:ea typeface="Times New Roman" panose="02020603050405020304" pitchFamily="18" charset="0"/>
                          <a:cs typeface="Mangal" panose="02040503050203030202" pitchFamily="18" charset="0"/>
                        </a:rPr>
                        <a:t> 1.</a:t>
                      </a:r>
                    </a:p>
                  </a:txBody>
                  <a:tcPr marL="68580" marR="68580" marT="0" marB="0"/>
                </a:tc>
                <a:tc>
                  <a:txBody>
                    <a:bodyPr/>
                    <a:lstStyle/>
                    <a:p>
                      <a:pPr algn="ctr">
                        <a:lnSpc>
                          <a:spcPct val="100000"/>
                        </a:lnSpc>
                      </a:pPr>
                      <a:r>
                        <a:rPr kumimoji="0" lang="en-US" sz="2800" b="1" i="0" u="none" strike="noStrike" kern="1200" cap="none" spc="-50" normalizeH="0" baseline="0" noProof="0" dirty="0">
                          <a:ln>
                            <a:noFill/>
                          </a:ln>
                          <a:solidFill>
                            <a:srgbClr val="7030A0"/>
                          </a:solidFill>
                          <a:effectLst/>
                          <a:uLnTx/>
                          <a:uFillTx/>
                          <a:latin typeface="Times New Roman" pitchFamily="18" charset="0"/>
                          <a:ea typeface="+mj-ea"/>
                          <a:cs typeface="Times New Roman" pitchFamily="18" charset="0"/>
                        </a:rPr>
                        <a:t>Metabolic Diseases/Disorder in Dairy Cattle</a:t>
                      </a:r>
                      <a:endParaRPr lang="en-IN" sz="24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84854054"/>
                  </a:ext>
                </a:extLst>
              </a:tr>
            </a:tbl>
          </a:graphicData>
        </a:graphic>
      </p:graphicFrame>
      <p:sp>
        <p:nvSpPr>
          <p:cNvPr id="10" name="Subtitle 2">
            <a:extLst>
              <a:ext uri="{FF2B5EF4-FFF2-40B4-BE49-F238E27FC236}">
                <a16:creationId xmlns:a16="http://schemas.microsoft.com/office/drawing/2014/main" id="{67BE17DF-50F6-460D-83B0-E83475F19170}"/>
              </a:ext>
            </a:extLst>
          </p:cNvPr>
          <p:cNvSpPr txBox="1">
            <a:spLocks/>
          </p:cNvSpPr>
          <p:nvPr/>
        </p:nvSpPr>
        <p:spPr>
          <a:xfrm>
            <a:off x="3791607" y="1767839"/>
            <a:ext cx="1371600" cy="365761"/>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p>
            <a:pPr algn="ctr">
              <a:spcBef>
                <a:spcPts val="0"/>
              </a:spcBef>
            </a:pPr>
            <a:r>
              <a:rPr lang="en-US">
                <a:solidFill>
                  <a:srgbClr val="FF0000"/>
                </a:solidFill>
                <a:latin typeface="Times New Roman" pitchFamily="18" charset="0"/>
                <a:cs typeface="Times New Roman" pitchFamily="18" charset="0"/>
              </a:rPr>
              <a:t>Unit-3</a:t>
            </a:r>
            <a:endParaRPr lang="en-IN" dirty="0">
              <a:solidFill>
                <a:srgbClr val="FF0000"/>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5A677898-7ED5-4DFC-958F-D8F8B6C6D294}"/>
              </a:ext>
            </a:extLst>
          </p:cNvPr>
          <p:cNvSpPr txBox="1"/>
          <p:nvPr/>
        </p:nvSpPr>
        <p:spPr>
          <a:xfrm>
            <a:off x="2286000" y="5574701"/>
            <a:ext cx="4572000" cy="338554"/>
          </a:xfrm>
          <a:prstGeom prst="rect">
            <a:avLst/>
          </a:prstGeom>
          <a:noFill/>
        </p:spPr>
        <p:txBody>
          <a:bodyPr wrap="square">
            <a:spAutoFit/>
          </a:bodyPr>
          <a:lstStyle/>
          <a:p>
            <a:pPr algn="ctr"/>
            <a:r>
              <a:rPr lang="en-IN" sz="1600" dirty="0">
                <a:latin typeface="Times New Roman" panose="02020603050405020304" pitchFamily="18" charset="0"/>
                <a:cs typeface="Times New Roman" panose="02020603050405020304" pitchFamily="18" charset="0"/>
              </a:rPr>
              <a:t>Class link: </a:t>
            </a:r>
            <a:r>
              <a:rPr lang="en-IN" sz="1600" u="sng" dirty="0">
                <a:solidFill>
                  <a:srgbClr val="0070C0"/>
                </a:solidFill>
                <a:latin typeface="Times New Roman" panose="02020603050405020304" pitchFamily="18" charset="0"/>
                <a:cs typeface="Times New Roman" panose="02020603050405020304" pitchFamily="18" charset="0"/>
              </a:rPr>
              <a:t>meet.google.com/</a:t>
            </a:r>
            <a:r>
              <a:rPr lang="en-IN" sz="1600" u="sng" dirty="0" err="1">
                <a:solidFill>
                  <a:srgbClr val="0070C0"/>
                </a:solidFill>
                <a:latin typeface="Times New Roman" panose="02020603050405020304" pitchFamily="18" charset="0"/>
                <a:cs typeface="Times New Roman" panose="02020603050405020304" pitchFamily="18" charset="0"/>
              </a:rPr>
              <a:t>gbf-rehf-gtb</a:t>
            </a:r>
            <a:endParaRPr lang="en-IN" sz="1600" u="sng"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8107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2E07A4-F9B4-408A-BDB7-0E7A8805C085}"/>
              </a:ext>
            </a:extLst>
          </p:cNvPr>
          <p:cNvSpPr>
            <a:spLocks noGrp="1"/>
          </p:cNvSpPr>
          <p:nvPr>
            <p:ph type="sldNum" sz="quarter" idx="12"/>
          </p:nvPr>
        </p:nvSpPr>
        <p:spPr/>
        <p:txBody>
          <a:bodyPr/>
          <a:lstStyle/>
          <a:p>
            <a:fld id="{B6F15528-21DE-4FAA-801E-634DDDAF4B2B}" type="slidenum">
              <a:rPr lang="en-US" smtClean="0"/>
              <a:pPr/>
              <a:t>10</a:t>
            </a:fld>
            <a:endParaRPr lang="en-US"/>
          </a:p>
        </p:txBody>
      </p:sp>
      <p:pic>
        <p:nvPicPr>
          <p:cNvPr id="3074" name="Picture 2">
            <a:extLst>
              <a:ext uri="{FF2B5EF4-FFF2-40B4-BE49-F238E27FC236}">
                <a16:creationId xmlns:a16="http://schemas.microsoft.com/office/drawing/2014/main" id="{44B7562B-C3B2-493B-932D-DC771A1B4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881506"/>
            <a:ext cx="6400800" cy="42351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C9E5622-B004-43D7-9B0E-C5DB0E866386}"/>
              </a:ext>
            </a:extLst>
          </p:cNvPr>
          <p:cNvSpPr txBox="1"/>
          <p:nvPr/>
        </p:nvSpPr>
        <p:spPr>
          <a:xfrm>
            <a:off x="838200" y="1314552"/>
            <a:ext cx="4572000" cy="369332"/>
          </a:xfrm>
          <a:prstGeom prst="rect">
            <a:avLst/>
          </a:prstGeom>
          <a:noFill/>
        </p:spPr>
        <p:txBody>
          <a:bodyPr wrap="square">
            <a:spAutoFit/>
          </a:bodyPr>
          <a:lstStyle/>
          <a:p>
            <a:r>
              <a:rPr lang="en-US" b="1" i="0" dirty="0">
                <a:solidFill>
                  <a:srgbClr val="FF0000"/>
                </a:solidFill>
                <a:effectLst/>
                <a:latin typeface="Times New Roman" panose="02020603050405020304" pitchFamily="18" charset="0"/>
                <a:cs typeface="Times New Roman" panose="02020603050405020304" pitchFamily="18" charset="0"/>
              </a:rPr>
              <a:t>Cascade of events in ruminal acidosis</a:t>
            </a:r>
            <a:endParaRPr lang="en-IN"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2916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pic>
        <p:nvPicPr>
          <p:cNvPr id="1026" name="Picture 2" descr="Dimensions of Acidosis | Rumen microorganisms"/>
          <p:cNvPicPr>
            <a:picLocks noChangeAspect="1" noChangeArrowheads="1"/>
          </p:cNvPicPr>
          <p:nvPr/>
        </p:nvPicPr>
        <p:blipFill>
          <a:blip r:embed="rId2"/>
          <a:srcRect/>
          <a:stretch>
            <a:fillRect/>
          </a:stretch>
        </p:blipFill>
        <p:spPr bwMode="auto">
          <a:xfrm>
            <a:off x="1447800" y="1981200"/>
            <a:ext cx="6667500" cy="4191001"/>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883DD5-A9C0-4AF4-BEFC-F8EB0C6BC084}"/>
              </a:ext>
            </a:extLst>
          </p:cNvPr>
          <p:cNvSpPr>
            <a:spLocks noGrp="1"/>
          </p:cNvSpPr>
          <p:nvPr>
            <p:ph type="sldNum" sz="quarter" idx="12"/>
          </p:nvPr>
        </p:nvSpPr>
        <p:spPr/>
        <p:txBody>
          <a:bodyPr/>
          <a:lstStyle/>
          <a:p>
            <a:fld id="{B6F15528-21DE-4FAA-801E-634DDDAF4B2B}" type="slidenum">
              <a:rPr lang="en-US" smtClean="0"/>
              <a:pPr/>
              <a:t>12</a:t>
            </a:fld>
            <a:endParaRPr lang="en-US"/>
          </a:p>
        </p:txBody>
      </p:sp>
      <p:graphicFrame>
        <p:nvGraphicFramePr>
          <p:cNvPr id="5" name="Table 4">
            <a:extLst>
              <a:ext uri="{FF2B5EF4-FFF2-40B4-BE49-F238E27FC236}">
                <a16:creationId xmlns:a16="http://schemas.microsoft.com/office/drawing/2014/main" id="{3153FAA5-3F23-480A-9B6A-7746A96BC0BA}"/>
              </a:ext>
            </a:extLst>
          </p:cNvPr>
          <p:cNvGraphicFramePr>
            <a:graphicFrameLocks noGrp="1"/>
          </p:cNvGraphicFramePr>
          <p:nvPr>
            <p:extLst>
              <p:ext uri="{D42A27DB-BD31-4B8C-83A1-F6EECF244321}">
                <p14:modId xmlns:p14="http://schemas.microsoft.com/office/powerpoint/2010/main" val="3735191826"/>
              </p:ext>
            </p:extLst>
          </p:nvPr>
        </p:nvGraphicFramePr>
        <p:xfrm>
          <a:off x="914399" y="685800"/>
          <a:ext cx="7494963" cy="5573402"/>
        </p:xfrm>
        <a:graphic>
          <a:graphicData uri="http://schemas.openxmlformats.org/drawingml/2006/table">
            <a:tbl>
              <a:tblPr>
                <a:tableStyleId>{5940675A-B579-460E-94D1-54222C63F5DA}</a:tableStyleId>
              </a:tblPr>
              <a:tblGrid>
                <a:gridCol w="2498321">
                  <a:extLst>
                    <a:ext uri="{9D8B030D-6E8A-4147-A177-3AD203B41FA5}">
                      <a16:colId xmlns:a16="http://schemas.microsoft.com/office/drawing/2014/main" val="3336864411"/>
                    </a:ext>
                  </a:extLst>
                </a:gridCol>
                <a:gridCol w="2498321">
                  <a:extLst>
                    <a:ext uri="{9D8B030D-6E8A-4147-A177-3AD203B41FA5}">
                      <a16:colId xmlns:a16="http://schemas.microsoft.com/office/drawing/2014/main" val="1103088671"/>
                    </a:ext>
                  </a:extLst>
                </a:gridCol>
                <a:gridCol w="2498321">
                  <a:extLst>
                    <a:ext uri="{9D8B030D-6E8A-4147-A177-3AD203B41FA5}">
                      <a16:colId xmlns:a16="http://schemas.microsoft.com/office/drawing/2014/main" val="2561319605"/>
                    </a:ext>
                  </a:extLst>
                </a:gridCol>
              </a:tblGrid>
              <a:tr h="228493">
                <a:tc>
                  <a:txBody>
                    <a:bodyPr/>
                    <a:lstStyle/>
                    <a:p>
                      <a:pPr algn="l"/>
                      <a:r>
                        <a:rPr lang="en-IN" sz="1400">
                          <a:solidFill>
                            <a:schemeClr val="tx1"/>
                          </a:solidFill>
                          <a:effectLst/>
                          <a:latin typeface="Times New Roman" panose="02020603050405020304" pitchFamily="18" charset="0"/>
                          <a:cs typeface="Times New Roman" panose="02020603050405020304" pitchFamily="18" charset="0"/>
                        </a:rPr>
                        <a:t> </a:t>
                      </a:r>
                    </a:p>
                  </a:txBody>
                  <a:tcPr marL="27585" marR="27585" marT="15763" marB="15763" anchor="ctr"/>
                </a:tc>
                <a:tc gridSpan="2">
                  <a:txBody>
                    <a:bodyPr/>
                    <a:lstStyle/>
                    <a:p>
                      <a:pPr algn="ctr"/>
                      <a:r>
                        <a:rPr lang="en-IN" sz="1400" dirty="0">
                          <a:solidFill>
                            <a:schemeClr val="tx1"/>
                          </a:solidFill>
                          <a:effectLst/>
                          <a:latin typeface="Times New Roman" panose="02020603050405020304" pitchFamily="18" charset="0"/>
                          <a:cs typeface="Times New Roman" panose="02020603050405020304" pitchFamily="18" charset="0"/>
                        </a:rPr>
                        <a:t>Ruminal acidosis</a:t>
                      </a:r>
                    </a:p>
                  </a:txBody>
                  <a:tcPr marL="27585" marR="27585" marT="15763" marB="15763" anchor="ctr"/>
                </a:tc>
                <a:tc hMerge="1">
                  <a:txBody>
                    <a:bodyPr/>
                    <a:lstStyle/>
                    <a:p>
                      <a:endParaRPr lang="en-IN"/>
                    </a:p>
                  </a:txBody>
                  <a:tcPr/>
                </a:tc>
                <a:extLst>
                  <a:ext uri="{0D108BD9-81ED-4DB2-BD59-A6C34878D82A}">
                    <a16:rowId xmlns:a16="http://schemas.microsoft.com/office/drawing/2014/main" val="543626377"/>
                  </a:ext>
                </a:extLst>
              </a:tr>
              <a:tr h="228493">
                <a:tc>
                  <a:txBody>
                    <a:bodyPr/>
                    <a:lstStyle/>
                    <a:p>
                      <a:pPr algn="l"/>
                      <a:r>
                        <a:rPr lang="en-IN" sz="1400">
                          <a:solidFill>
                            <a:schemeClr val="tx1"/>
                          </a:solidFill>
                          <a:effectLst/>
                          <a:latin typeface="Times New Roman" panose="02020603050405020304" pitchFamily="18" charset="0"/>
                          <a:cs typeface="Times New Roman" panose="02020603050405020304" pitchFamily="18" charset="0"/>
                        </a:rPr>
                        <a:t> </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Acute</a:t>
                      </a:r>
                    </a:p>
                  </a:txBody>
                  <a:tcPr marL="27585" marR="27585" marT="15763" marB="15763" anchor="ctr"/>
                </a:tc>
                <a:tc>
                  <a:txBody>
                    <a:bodyPr/>
                    <a:lstStyle/>
                    <a:p>
                      <a:pPr algn="ctr"/>
                      <a:r>
                        <a:rPr lang="en-IN" sz="1400" dirty="0">
                          <a:solidFill>
                            <a:schemeClr val="tx1"/>
                          </a:solidFill>
                          <a:effectLst/>
                          <a:latin typeface="Times New Roman" panose="02020603050405020304" pitchFamily="18" charset="0"/>
                          <a:cs typeface="Times New Roman" panose="02020603050405020304" pitchFamily="18" charset="0"/>
                        </a:rPr>
                        <a:t>Subacute</a:t>
                      </a:r>
                    </a:p>
                  </a:txBody>
                  <a:tcPr marL="27585" marR="27585" marT="15763" marB="15763" anchor="ctr"/>
                </a:tc>
                <a:extLst>
                  <a:ext uri="{0D108BD9-81ED-4DB2-BD59-A6C34878D82A}">
                    <a16:rowId xmlns:a16="http://schemas.microsoft.com/office/drawing/2014/main" val="156927264"/>
                  </a:ext>
                </a:extLst>
              </a:tr>
              <a:tr h="228493">
                <a:tc gridSpan="3">
                  <a:txBody>
                    <a:bodyPr/>
                    <a:lstStyle/>
                    <a:p>
                      <a:endParaRPr lang="en-IN" sz="1400" dirty="0">
                        <a:solidFill>
                          <a:schemeClr val="tx1"/>
                        </a:solidFill>
                        <a:effectLst/>
                        <a:latin typeface="Times New Roman" panose="02020603050405020304" pitchFamily="18" charset="0"/>
                        <a:cs typeface="Times New Roman" panose="02020603050405020304" pitchFamily="18" charset="0"/>
                      </a:endParaRPr>
                    </a:p>
                  </a:txBody>
                  <a:tcPr marL="27585" marR="27585" marT="15763" marB="15763" anchor="ct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040684078"/>
                  </a:ext>
                </a:extLst>
              </a:tr>
              <a:tr h="228493">
                <a:tc>
                  <a:txBody>
                    <a:bodyPr/>
                    <a:lstStyle/>
                    <a:p>
                      <a:pPr algn="l"/>
                      <a:r>
                        <a:rPr lang="en-IN" sz="1400">
                          <a:solidFill>
                            <a:schemeClr val="tx1"/>
                          </a:solidFill>
                          <a:effectLst/>
                          <a:latin typeface="Times New Roman" panose="02020603050405020304" pitchFamily="18" charset="0"/>
                          <a:cs typeface="Times New Roman" panose="02020603050405020304" pitchFamily="18" charset="0"/>
                        </a:rPr>
                        <a:t>Presence of clinical signs</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Yes</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Maybe</a:t>
                      </a:r>
                    </a:p>
                  </a:txBody>
                  <a:tcPr marL="27585" marR="27585" marT="15763" marB="15763" anchor="ctr"/>
                </a:tc>
                <a:extLst>
                  <a:ext uri="{0D108BD9-81ED-4DB2-BD59-A6C34878D82A}">
                    <a16:rowId xmlns:a16="http://schemas.microsoft.com/office/drawing/2014/main" val="2978429633"/>
                  </a:ext>
                </a:extLst>
              </a:tr>
              <a:tr h="228493">
                <a:tc gridSpan="3">
                  <a:txBody>
                    <a:bodyPr/>
                    <a:lstStyle/>
                    <a:p>
                      <a:pPr algn="ctr"/>
                      <a:endParaRPr lang="en-IN" sz="1400">
                        <a:solidFill>
                          <a:schemeClr val="tx1"/>
                        </a:solidFill>
                        <a:effectLst/>
                        <a:latin typeface="Times New Roman" panose="02020603050405020304" pitchFamily="18" charset="0"/>
                        <a:cs typeface="Times New Roman" panose="02020603050405020304" pitchFamily="18" charset="0"/>
                      </a:endParaRPr>
                    </a:p>
                  </a:txBody>
                  <a:tcPr marL="27585" marR="27585" marT="15763" marB="15763" anchor="ct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730369702"/>
                  </a:ext>
                </a:extLst>
              </a:tr>
              <a:tr h="228493">
                <a:tc>
                  <a:txBody>
                    <a:bodyPr/>
                    <a:lstStyle/>
                    <a:p>
                      <a:pPr algn="l"/>
                      <a:r>
                        <a:rPr lang="en-IN" sz="1400">
                          <a:solidFill>
                            <a:schemeClr val="tx1"/>
                          </a:solidFill>
                          <a:effectLst/>
                          <a:latin typeface="Times New Roman" panose="02020603050405020304" pitchFamily="18" charset="0"/>
                          <a:cs typeface="Times New Roman" panose="02020603050405020304" pitchFamily="18" charset="0"/>
                        </a:rPr>
                        <a:t>Mortality</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Yes</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No</a:t>
                      </a:r>
                    </a:p>
                  </a:txBody>
                  <a:tcPr marL="27585" marR="27585" marT="15763" marB="15763" anchor="ctr"/>
                </a:tc>
                <a:extLst>
                  <a:ext uri="{0D108BD9-81ED-4DB2-BD59-A6C34878D82A}">
                    <a16:rowId xmlns:a16="http://schemas.microsoft.com/office/drawing/2014/main" val="522798257"/>
                  </a:ext>
                </a:extLst>
              </a:tr>
              <a:tr h="228493">
                <a:tc gridSpan="3">
                  <a:txBody>
                    <a:bodyPr/>
                    <a:lstStyle/>
                    <a:p>
                      <a:pPr algn="ctr"/>
                      <a:endParaRPr lang="en-IN" sz="1400">
                        <a:solidFill>
                          <a:schemeClr val="tx1"/>
                        </a:solidFill>
                        <a:effectLst/>
                        <a:latin typeface="Times New Roman" panose="02020603050405020304" pitchFamily="18" charset="0"/>
                        <a:cs typeface="Times New Roman" panose="02020603050405020304" pitchFamily="18" charset="0"/>
                      </a:endParaRPr>
                    </a:p>
                  </a:txBody>
                  <a:tcPr marL="27585" marR="27585" marT="15763" marB="15763" anchor="ct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713969568"/>
                  </a:ext>
                </a:extLst>
              </a:tr>
              <a:tr h="228493">
                <a:tc>
                  <a:txBody>
                    <a:bodyPr/>
                    <a:lstStyle/>
                    <a:p>
                      <a:pPr algn="l"/>
                      <a:r>
                        <a:rPr lang="en-IN" sz="1400">
                          <a:solidFill>
                            <a:schemeClr val="tx1"/>
                          </a:solidFill>
                          <a:effectLst/>
                          <a:latin typeface="Times New Roman" panose="02020603050405020304" pitchFamily="18" charset="0"/>
                          <a:cs typeface="Times New Roman" panose="02020603050405020304" pitchFamily="18" charset="0"/>
                        </a:rPr>
                        <a:t>Ruminal changes</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 </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 </a:t>
                      </a:r>
                    </a:p>
                  </a:txBody>
                  <a:tcPr marL="27585" marR="27585" marT="15763" marB="15763" anchor="ctr"/>
                </a:tc>
                <a:extLst>
                  <a:ext uri="{0D108BD9-81ED-4DB2-BD59-A6C34878D82A}">
                    <a16:rowId xmlns:a16="http://schemas.microsoft.com/office/drawing/2014/main" val="3320506425"/>
                  </a:ext>
                </a:extLst>
              </a:tr>
              <a:tr h="228493">
                <a:tc>
                  <a:txBody>
                    <a:bodyPr/>
                    <a:lstStyle/>
                    <a:p>
                      <a:pPr algn="l"/>
                      <a:r>
                        <a:rPr lang="en-IN" sz="1400">
                          <a:solidFill>
                            <a:schemeClr val="tx1"/>
                          </a:solidFill>
                          <a:effectLst/>
                          <a:latin typeface="Times New Roman" panose="02020603050405020304" pitchFamily="18" charset="0"/>
                          <a:cs typeface="Times New Roman" panose="02020603050405020304" pitchFamily="18" charset="0"/>
                        </a:rPr>
                        <a:t> (1) Rumen pH</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Below 5</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5.0–5.4</a:t>
                      </a:r>
                    </a:p>
                  </a:txBody>
                  <a:tcPr marL="27585" marR="27585" marT="15763" marB="15763" anchor="ctr"/>
                </a:tc>
                <a:extLst>
                  <a:ext uri="{0D108BD9-81ED-4DB2-BD59-A6C34878D82A}">
                    <a16:rowId xmlns:a16="http://schemas.microsoft.com/office/drawing/2014/main" val="561932836"/>
                  </a:ext>
                </a:extLst>
              </a:tr>
              <a:tr h="423389">
                <a:tc>
                  <a:txBody>
                    <a:bodyPr/>
                    <a:lstStyle/>
                    <a:p>
                      <a:pPr algn="l"/>
                      <a:r>
                        <a:rPr lang="en-IN" sz="1400">
                          <a:solidFill>
                            <a:schemeClr val="tx1"/>
                          </a:solidFill>
                          <a:effectLst/>
                          <a:latin typeface="Times New Roman" panose="02020603050405020304" pitchFamily="18" charset="0"/>
                          <a:cs typeface="Times New Roman" panose="02020603050405020304" pitchFamily="18" charset="0"/>
                        </a:rPr>
                        <a:t> (2) Lactic acid</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Increase</a:t>
                      </a:r>
                      <a:br>
                        <a:rPr lang="en-IN" sz="1400">
                          <a:solidFill>
                            <a:schemeClr val="tx1"/>
                          </a:solidFill>
                          <a:effectLst/>
                          <a:latin typeface="Times New Roman" panose="02020603050405020304" pitchFamily="18" charset="0"/>
                          <a:cs typeface="Times New Roman" panose="02020603050405020304" pitchFamily="18" charset="0"/>
                        </a:rPr>
                      </a:br>
                      <a:r>
                        <a:rPr lang="en-IN" sz="1400">
                          <a:solidFill>
                            <a:schemeClr val="tx1"/>
                          </a:solidFill>
                          <a:effectLst/>
                          <a:latin typeface="Times New Roman" panose="02020603050405020304" pitchFamily="18" charset="0"/>
                          <a:cs typeface="Times New Roman" panose="02020603050405020304" pitchFamily="18" charset="0"/>
                        </a:rPr>
                        <a:t>(50–120 mM)</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Normal</a:t>
                      </a:r>
                      <a:br>
                        <a:rPr lang="en-IN" sz="1400">
                          <a:solidFill>
                            <a:schemeClr val="tx1"/>
                          </a:solidFill>
                          <a:effectLst/>
                          <a:latin typeface="Times New Roman" panose="02020603050405020304" pitchFamily="18" charset="0"/>
                          <a:cs typeface="Times New Roman" panose="02020603050405020304" pitchFamily="18" charset="0"/>
                        </a:rPr>
                      </a:br>
                      <a:r>
                        <a:rPr lang="en-IN" sz="1400">
                          <a:solidFill>
                            <a:schemeClr val="tx1"/>
                          </a:solidFill>
                          <a:effectLst/>
                          <a:latin typeface="Times New Roman" panose="02020603050405020304" pitchFamily="18" charset="0"/>
                          <a:cs typeface="Times New Roman" panose="02020603050405020304" pitchFamily="18" charset="0"/>
                        </a:rPr>
                        <a:t>(0–5 Mm)</a:t>
                      </a:r>
                    </a:p>
                  </a:txBody>
                  <a:tcPr marL="27585" marR="27585" marT="15763" marB="15763" anchor="ctr"/>
                </a:tc>
                <a:extLst>
                  <a:ext uri="{0D108BD9-81ED-4DB2-BD59-A6C34878D82A}">
                    <a16:rowId xmlns:a16="http://schemas.microsoft.com/office/drawing/2014/main" val="3156870706"/>
                  </a:ext>
                </a:extLst>
              </a:tr>
              <a:tr h="423389">
                <a:tc>
                  <a:txBody>
                    <a:bodyPr/>
                    <a:lstStyle/>
                    <a:p>
                      <a:pPr algn="l"/>
                      <a:r>
                        <a:rPr lang="it-IT" sz="1400">
                          <a:solidFill>
                            <a:schemeClr val="tx1"/>
                          </a:solidFill>
                          <a:effectLst/>
                          <a:latin typeface="Times New Roman" panose="02020603050405020304" pitchFamily="18" charset="0"/>
                          <a:cs typeface="Times New Roman" panose="02020603050405020304" pitchFamily="18" charset="0"/>
                        </a:rPr>
                        <a:t> (3) Volatile fatty acids (VFA)</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Decrease</a:t>
                      </a:r>
                      <a:br>
                        <a:rPr lang="en-IN" sz="1400">
                          <a:solidFill>
                            <a:schemeClr val="tx1"/>
                          </a:solidFill>
                          <a:effectLst/>
                          <a:latin typeface="Times New Roman" panose="02020603050405020304" pitchFamily="18" charset="0"/>
                          <a:cs typeface="Times New Roman" panose="02020603050405020304" pitchFamily="18" charset="0"/>
                        </a:rPr>
                      </a:br>
                      <a:r>
                        <a:rPr lang="en-IN" sz="1400">
                          <a:solidFill>
                            <a:schemeClr val="tx1"/>
                          </a:solidFill>
                          <a:effectLst/>
                          <a:latin typeface="Times New Roman" panose="02020603050405020304" pitchFamily="18" charset="0"/>
                          <a:cs typeface="Times New Roman" panose="02020603050405020304" pitchFamily="18" charset="0"/>
                        </a:rPr>
                        <a:t>(&lt;100 mM)</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Increase</a:t>
                      </a:r>
                      <a:br>
                        <a:rPr lang="en-IN" sz="1400">
                          <a:solidFill>
                            <a:schemeClr val="tx1"/>
                          </a:solidFill>
                          <a:effectLst/>
                          <a:latin typeface="Times New Roman" panose="02020603050405020304" pitchFamily="18" charset="0"/>
                          <a:cs typeface="Times New Roman" panose="02020603050405020304" pitchFamily="18" charset="0"/>
                        </a:rPr>
                      </a:br>
                      <a:r>
                        <a:rPr lang="en-IN" sz="1400">
                          <a:solidFill>
                            <a:schemeClr val="tx1"/>
                          </a:solidFill>
                          <a:effectLst/>
                          <a:latin typeface="Times New Roman" panose="02020603050405020304" pitchFamily="18" charset="0"/>
                          <a:cs typeface="Times New Roman" panose="02020603050405020304" pitchFamily="18" charset="0"/>
                        </a:rPr>
                        <a:t>(150–225 mM)</a:t>
                      </a:r>
                    </a:p>
                  </a:txBody>
                  <a:tcPr marL="27585" marR="27585" marT="15763" marB="15763" anchor="ctr"/>
                </a:tc>
                <a:extLst>
                  <a:ext uri="{0D108BD9-81ED-4DB2-BD59-A6C34878D82A}">
                    <a16:rowId xmlns:a16="http://schemas.microsoft.com/office/drawing/2014/main" val="283103429"/>
                  </a:ext>
                </a:extLst>
              </a:tr>
              <a:tr h="245905">
                <a:tc>
                  <a:txBody>
                    <a:bodyPr/>
                    <a:lstStyle/>
                    <a:p>
                      <a:pPr algn="l"/>
                      <a:r>
                        <a:rPr lang="en-IN" sz="1400">
                          <a:solidFill>
                            <a:schemeClr val="tx1"/>
                          </a:solidFill>
                          <a:effectLst/>
                          <a:latin typeface="Times New Roman" panose="02020603050405020304" pitchFamily="18" charset="0"/>
                          <a:cs typeface="Times New Roman" panose="02020603050405020304" pitchFamily="18" charset="0"/>
                        </a:rPr>
                        <a:t> (4) Gram negative bacteria</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Decrease</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Normal</a:t>
                      </a:r>
                    </a:p>
                  </a:txBody>
                  <a:tcPr marL="27585" marR="27585" marT="15763" marB="15763" anchor="ctr"/>
                </a:tc>
                <a:extLst>
                  <a:ext uri="{0D108BD9-81ED-4DB2-BD59-A6C34878D82A}">
                    <a16:rowId xmlns:a16="http://schemas.microsoft.com/office/drawing/2014/main" val="1684673564"/>
                  </a:ext>
                </a:extLst>
              </a:tr>
              <a:tr h="245905">
                <a:tc>
                  <a:txBody>
                    <a:bodyPr/>
                    <a:lstStyle/>
                    <a:p>
                      <a:pPr algn="l"/>
                      <a:r>
                        <a:rPr lang="en-IN" sz="1400">
                          <a:solidFill>
                            <a:schemeClr val="tx1"/>
                          </a:solidFill>
                          <a:effectLst/>
                          <a:latin typeface="Times New Roman" panose="02020603050405020304" pitchFamily="18" charset="0"/>
                          <a:cs typeface="Times New Roman" panose="02020603050405020304" pitchFamily="18" charset="0"/>
                        </a:rPr>
                        <a:t> (5) Gram positive bacteria</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Increase</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Normal</a:t>
                      </a:r>
                    </a:p>
                  </a:txBody>
                  <a:tcPr marL="27585" marR="27585" marT="15763" marB="15763" anchor="ctr"/>
                </a:tc>
                <a:extLst>
                  <a:ext uri="{0D108BD9-81ED-4DB2-BD59-A6C34878D82A}">
                    <a16:rowId xmlns:a16="http://schemas.microsoft.com/office/drawing/2014/main" val="3697642318"/>
                  </a:ext>
                </a:extLst>
              </a:tr>
              <a:tr h="228493">
                <a:tc>
                  <a:txBody>
                    <a:bodyPr/>
                    <a:lstStyle/>
                    <a:p>
                      <a:pPr algn="l"/>
                      <a:r>
                        <a:rPr lang="en-IN" sz="1400">
                          <a:solidFill>
                            <a:schemeClr val="tx1"/>
                          </a:solidFill>
                          <a:effectLst/>
                          <a:latin typeface="Times New Roman" panose="02020603050405020304" pitchFamily="18" charset="0"/>
                          <a:cs typeface="Times New Roman" panose="02020603050405020304" pitchFamily="18" charset="0"/>
                        </a:rPr>
                        <a:t> (6) Streptococcus bovis</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Increase</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Normal</a:t>
                      </a:r>
                    </a:p>
                  </a:txBody>
                  <a:tcPr marL="27585" marR="27585" marT="15763" marB="15763" anchor="ctr"/>
                </a:tc>
                <a:extLst>
                  <a:ext uri="{0D108BD9-81ED-4DB2-BD59-A6C34878D82A}">
                    <a16:rowId xmlns:a16="http://schemas.microsoft.com/office/drawing/2014/main" val="2926705795"/>
                  </a:ext>
                </a:extLst>
              </a:tr>
              <a:tr h="228493">
                <a:tc>
                  <a:txBody>
                    <a:bodyPr/>
                    <a:lstStyle/>
                    <a:p>
                      <a:pPr algn="l"/>
                      <a:r>
                        <a:rPr lang="en-IN" sz="1400">
                          <a:solidFill>
                            <a:schemeClr val="tx1"/>
                          </a:solidFill>
                          <a:effectLst/>
                          <a:latin typeface="Times New Roman" panose="02020603050405020304" pitchFamily="18" charset="0"/>
                          <a:cs typeface="Times New Roman" panose="02020603050405020304" pitchFamily="18" charset="0"/>
                        </a:rPr>
                        <a:t> (7) Lactobacillus spp.</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Increase</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Normal</a:t>
                      </a:r>
                    </a:p>
                  </a:txBody>
                  <a:tcPr marL="27585" marR="27585" marT="15763" marB="15763" anchor="ctr"/>
                </a:tc>
                <a:extLst>
                  <a:ext uri="{0D108BD9-81ED-4DB2-BD59-A6C34878D82A}">
                    <a16:rowId xmlns:a16="http://schemas.microsoft.com/office/drawing/2014/main" val="4092586020"/>
                  </a:ext>
                </a:extLst>
              </a:tr>
              <a:tr h="245905">
                <a:tc>
                  <a:txBody>
                    <a:bodyPr/>
                    <a:lstStyle/>
                    <a:p>
                      <a:pPr algn="l"/>
                      <a:r>
                        <a:rPr lang="en-IN" sz="1400">
                          <a:solidFill>
                            <a:schemeClr val="tx1"/>
                          </a:solidFill>
                          <a:effectLst/>
                          <a:latin typeface="Times New Roman" panose="02020603050405020304" pitchFamily="18" charset="0"/>
                          <a:cs typeface="Times New Roman" panose="02020603050405020304" pitchFamily="18" charset="0"/>
                        </a:rPr>
                        <a:t> (8) Lactic acid producers</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Increase</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Increase</a:t>
                      </a:r>
                    </a:p>
                  </a:txBody>
                  <a:tcPr marL="27585" marR="27585" marT="15763" marB="15763" anchor="ctr"/>
                </a:tc>
                <a:extLst>
                  <a:ext uri="{0D108BD9-81ED-4DB2-BD59-A6C34878D82A}">
                    <a16:rowId xmlns:a16="http://schemas.microsoft.com/office/drawing/2014/main" val="242725681"/>
                  </a:ext>
                </a:extLst>
              </a:tr>
              <a:tr h="245905">
                <a:tc>
                  <a:txBody>
                    <a:bodyPr/>
                    <a:lstStyle/>
                    <a:p>
                      <a:pPr algn="l"/>
                      <a:r>
                        <a:rPr lang="en-IN" sz="1400">
                          <a:solidFill>
                            <a:schemeClr val="tx1"/>
                          </a:solidFill>
                          <a:effectLst/>
                          <a:latin typeface="Times New Roman" panose="02020603050405020304" pitchFamily="18" charset="0"/>
                          <a:cs typeface="Times New Roman" panose="02020603050405020304" pitchFamily="18" charset="0"/>
                        </a:rPr>
                        <a:t> (9) Lactic acid consumers</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Decrease</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Increase</a:t>
                      </a:r>
                    </a:p>
                  </a:txBody>
                  <a:tcPr marL="27585" marR="27585" marT="15763" marB="15763" anchor="ctr"/>
                </a:tc>
                <a:extLst>
                  <a:ext uri="{0D108BD9-81ED-4DB2-BD59-A6C34878D82A}">
                    <a16:rowId xmlns:a16="http://schemas.microsoft.com/office/drawing/2014/main" val="3640275090"/>
                  </a:ext>
                </a:extLst>
              </a:tr>
              <a:tr h="228493">
                <a:tc>
                  <a:txBody>
                    <a:bodyPr/>
                    <a:lstStyle/>
                    <a:p>
                      <a:pPr algn="l"/>
                      <a:r>
                        <a:rPr lang="en-IN" sz="1400">
                          <a:solidFill>
                            <a:schemeClr val="tx1"/>
                          </a:solidFill>
                          <a:effectLst/>
                          <a:latin typeface="Times New Roman" panose="02020603050405020304" pitchFamily="18" charset="0"/>
                          <a:cs typeface="Times New Roman" panose="02020603050405020304" pitchFamily="18" charset="0"/>
                        </a:rPr>
                        <a:t>Blood parameters</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 </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 </a:t>
                      </a:r>
                    </a:p>
                  </a:txBody>
                  <a:tcPr marL="27585" marR="27585" marT="15763" marB="15763" anchor="ctr"/>
                </a:tc>
                <a:extLst>
                  <a:ext uri="{0D108BD9-81ED-4DB2-BD59-A6C34878D82A}">
                    <a16:rowId xmlns:a16="http://schemas.microsoft.com/office/drawing/2014/main" val="1249096663"/>
                  </a:ext>
                </a:extLst>
              </a:tr>
              <a:tr h="228493">
                <a:tc>
                  <a:txBody>
                    <a:bodyPr/>
                    <a:lstStyle/>
                    <a:p>
                      <a:pPr algn="l"/>
                      <a:r>
                        <a:rPr lang="en-IN" sz="1400">
                          <a:solidFill>
                            <a:schemeClr val="tx1"/>
                          </a:solidFill>
                          <a:effectLst/>
                          <a:latin typeface="Times New Roman" panose="02020603050405020304" pitchFamily="18" charset="0"/>
                          <a:cs typeface="Times New Roman" panose="02020603050405020304" pitchFamily="18" charset="0"/>
                        </a:rPr>
                        <a:t> (1) Blood pH</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Low</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Borderline</a:t>
                      </a:r>
                    </a:p>
                  </a:txBody>
                  <a:tcPr marL="27585" marR="27585" marT="15763" marB="15763" anchor="ctr"/>
                </a:tc>
                <a:extLst>
                  <a:ext uri="{0D108BD9-81ED-4DB2-BD59-A6C34878D82A}">
                    <a16:rowId xmlns:a16="http://schemas.microsoft.com/office/drawing/2014/main" val="1184391545"/>
                  </a:ext>
                </a:extLst>
              </a:tr>
              <a:tr h="228493">
                <a:tc>
                  <a:txBody>
                    <a:bodyPr/>
                    <a:lstStyle/>
                    <a:p>
                      <a:pPr algn="l"/>
                      <a:r>
                        <a:rPr lang="en-IN" sz="1400">
                          <a:solidFill>
                            <a:schemeClr val="tx1"/>
                          </a:solidFill>
                          <a:effectLst/>
                          <a:latin typeface="Times New Roman" panose="02020603050405020304" pitchFamily="18" charset="0"/>
                          <a:cs typeface="Times New Roman" panose="02020603050405020304" pitchFamily="18" charset="0"/>
                        </a:rPr>
                        <a:t> (2) Bicarbonate</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Low</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Borderline</a:t>
                      </a:r>
                    </a:p>
                  </a:txBody>
                  <a:tcPr marL="27585" marR="27585" marT="15763" marB="15763" anchor="ctr"/>
                </a:tc>
                <a:extLst>
                  <a:ext uri="{0D108BD9-81ED-4DB2-BD59-A6C34878D82A}">
                    <a16:rowId xmlns:a16="http://schemas.microsoft.com/office/drawing/2014/main" val="2806400849"/>
                  </a:ext>
                </a:extLst>
              </a:tr>
              <a:tr h="228493">
                <a:tc>
                  <a:txBody>
                    <a:bodyPr/>
                    <a:lstStyle/>
                    <a:p>
                      <a:pPr algn="l"/>
                      <a:r>
                        <a:rPr lang="en-IN" sz="1400">
                          <a:solidFill>
                            <a:schemeClr val="tx1"/>
                          </a:solidFill>
                          <a:effectLst/>
                          <a:latin typeface="Times New Roman" panose="02020603050405020304" pitchFamily="18" charset="0"/>
                          <a:cs typeface="Times New Roman" panose="02020603050405020304" pitchFamily="18" charset="0"/>
                        </a:rPr>
                        <a:t> (3) Lactate</a:t>
                      </a:r>
                    </a:p>
                  </a:txBody>
                  <a:tcPr marL="27585" marR="27585" marT="15763" marB="15763" anchor="ctr"/>
                </a:tc>
                <a:tc>
                  <a:txBody>
                    <a:bodyPr/>
                    <a:lstStyle/>
                    <a:p>
                      <a:pPr algn="ctr"/>
                      <a:r>
                        <a:rPr lang="en-IN" sz="1400">
                          <a:solidFill>
                            <a:schemeClr val="tx1"/>
                          </a:solidFill>
                          <a:effectLst/>
                          <a:latin typeface="Times New Roman" panose="02020603050405020304" pitchFamily="18" charset="0"/>
                          <a:cs typeface="Times New Roman" panose="02020603050405020304" pitchFamily="18" charset="0"/>
                        </a:rPr>
                        <a:t>Increase</a:t>
                      </a:r>
                    </a:p>
                  </a:txBody>
                  <a:tcPr marL="27585" marR="27585" marT="15763" marB="15763" anchor="ctr"/>
                </a:tc>
                <a:tc>
                  <a:txBody>
                    <a:bodyPr/>
                    <a:lstStyle/>
                    <a:p>
                      <a:r>
                        <a:rPr lang="en-IN" sz="1400" dirty="0">
                          <a:solidFill>
                            <a:schemeClr val="tx1"/>
                          </a:solidFill>
                          <a:effectLst/>
                          <a:latin typeface="Times New Roman" panose="02020603050405020304" pitchFamily="18" charset="0"/>
                          <a:cs typeface="Times New Roman" panose="02020603050405020304" pitchFamily="18" charset="0"/>
                        </a:rPr>
                        <a:t>Normal</a:t>
                      </a:r>
                    </a:p>
                  </a:txBody>
                  <a:tcPr marL="27585" marR="27585" marT="15763" marB="15763" anchor="ctr"/>
                </a:tc>
                <a:extLst>
                  <a:ext uri="{0D108BD9-81ED-4DB2-BD59-A6C34878D82A}">
                    <a16:rowId xmlns:a16="http://schemas.microsoft.com/office/drawing/2014/main" val="1666669686"/>
                  </a:ext>
                </a:extLst>
              </a:tr>
            </a:tbl>
          </a:graphicData>
        </a:graphic>
      </p:graphicFrame>
      <p:sp>
        <p:nvSpPr>
          <p:cNvPr id="7" name="TextBox 6">
            <a:extLst>
              <a:ext uri="{FF2B5EF4-FFF2-40B4-BE49-F238E27FC236}">
                <a16:creationId xmlns:a16="http://schemas.microsoft.com/office/drawing/2014/main" id="{BB24750C-C742-4186-843C-9B6B6FED0710}"/>
              </a:ext>
            </a:extLst>
          </p:cNvPr>
          <p:cNvSpPr txBox="1"/>
          <p:nvPr/>
        </p:nvSpPr>
        <p:spPr>
          <a:xfrm>
            <a:off x="1371600" y="308037"/>
            <a:ext cx="6248400" cy="307777"/>
          </a:xfrm>
          <a:prstGeom prst="rect">
            <a:avLst/>
          </a:prstGeom>
          <a:noFill/>
        </p:spPr>
        <p:txBody>
          <a:bodyPr wrap="square">
            <a:spAutoFit/>
          </a:bodyPr>
          <a:lstStyle/>
          <a:p>
            <a:r>
              <a:rPr lang="en-US" sz="1400" b="1" i="0" dirty="0">
                <a:solidFill>
                  <a:srgbClr val="C00000"/>
                </a:solidFill>
                <a:effectLst/>
                <a:latin typeface="Times New Roman" panose="02020603050405020304" pitchFamily="18" charset="0"/>
                <a:cs typeface="Times New Roman" panose="02020603050405020304" pitchFamily="18" charset="0"/>
              </a:rPr>
              <a:t>Main differences between the two different clinical forms of ruminal acidosis</a:t>
            </a:r>
            <a:endParaRPr lang="en-IN" sz="1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3801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8A663D-D802-492A-800B-B36994F8AF9C}"/>
              </a:ext>
            </a:extLst>
          </p:cNvPr>
          <p:cNvSpPr>
            <a:spLocks noGrp="1"/>
          </p:cNvSpPr>
          <p:nvPr>
            <p:ph type="sldNum" sz="quarter" idx="12"/>
          </p:nvPr>
        </p:nvSpPr>
        <p:spPr/>
        <p:txBody>
          <a:bodyPr/>
          <a:lstStyle/>
          <a:p>
            <a:fld id="{B6F15528-21DE-4FAA-801E-634DDDAF4B2B}" type="slidenum">
              <a:rPr lang="en-US" smtClean="0"/>
              <a:pPr/>
              <a:t>13</a:t>
            </a:fld>
            <a:endParaRPr lang="en-US"/>
          </a:p>
        </p:txBody>
      </p:sp>
      <p:pic>
        <p:nvPicPr>
          <p:cNvPr id="5122" name="Picture 2">
            <a:extLst>
              <a:ext uri="{FF2B5EF4-FFF2-40B4-BE49-F238E27FC236}">
                <a16:creationId xmlns:a16="http://schemas.microsoft.com/office/drawing/2014/main" id="{3E2AA535-3864-4EAD-8E63-7C42B1B19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05000"/>
            <a:ext cx="6324600" cy="4038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89F8488-F2F1-4F16-BBC3-2ABD9B21209F}"/>
              </a:ext>
            </a:extLst>
          </p:cNvPr>
          <p:cNvSpPr txBox="1"/>
          <p:nvPr/>
        </p:nvSpPr>
        <p:spPr>
          <a:xfrm>
            <a:off x="838200" y="1204148"/>
            <a:ext cx="4572000" cy="369332"/>
          </a:xfrm>
          <a:prstGeom prst="rect">
            <a:avLst/>
          </a:prstGeom>
          <a:noFill/>
        </p:spPr>
        <p:txBody>
          <a:bodyPr wrap="square">
            <a:spAutoFit/>
          </a:bodyPr>
          <a:lstStyle/>
          <a:p>
            <a:r>
              <a:rPr lang="en-US" b="1" i="0" dirty="0">
                <a:solidFill>
                  <a:srgbClr val="FF0000"/>
                </a:solidFill>
                <a:effectLst/>
                <a:latin typeface="Times New Roman" panose="02020603050405020304" pitchFamily="18" charset="0"/>
                <a:cs typeface="Times New Roman" panose="02020603050405020304" pitchFamily="18" charset="0"/>
              </a:rPr>
              <a:t>Clinical picture of the disease</a:t>
            </a:r>
            <a:endParaRPr lang="en-IN"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3133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22B101-5B3F-43B9-8581-F0C4197C4EA9}"/>
              </a:ext>
            </a:extLst>
          </p:cNvPr>
          <p:cNvSpPr>
            <a:spLocks noGrp="1"/>
          </p:cNvSpPr>
          <p:nvPr>
            <p:ph type="sldNum" sz="quarter" idx="12"/>
          </p:nvPr>
        </p:nvSpPr>
        <p:spPr/>
        <p:txBody>
          <a:bodyPr/>
          <a:lstStyle/>
          <a:p>
            <a:fld id="{B6F15528-21DE-4FAA-801E-634DDDAF4B2B}" type="slidenum">
              <a:rPr lang="en-US" smtClean="0"/>
              <a:pPr/>
              <a:t>14</a:t>
            </a:fld>
            <a:endParaRPr lang="en-US"/>
          </a:p>
        </p:txBody>
      </p:sp>
      <p:pic>
        <p:nvPicPr>
          <p:cNvPr id="1026" name="Picture 2">
            <a:extLst>
              <a:ext uri="{FF2B5EF4-FFF2-40B4-BE49-F238E27FC236}">
                <a16:creationId xmlns:a16="http://schemas.microsoft.com/office/drawing/2014/main" id="{F525E6F6-E1D4-4B66-BC54-A1F874184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525" y="1828800"/>
            <a:ext cx="6076950" cy="4267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400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685800"/>
            <a:ext cx="3794760" cy="594361"/>
          </a:xfrm>
        </p:spPr>
        <p:txBody>
          <a:bodyPr>
            <a:normAutofit/>
          </a:bodyPr>
          <a:lstStyle/>
          <a:p>
            <a:r>
              <a:rPr lang="en-US" sz="3600" b="1" dirty="0">
                <a:solidFill>
                  <a:srgbClr val="FF0000"/>
                </a:solidFill>
                <a:latin typeface="Times New Roman" pitchFamily="18" charset="0"/>
                <a:cs typeface="Times New Roman" pitchFamily="18" charset="0"/>
              </a:rPr>
              <a:t>Treatment</a:t>
            </a:r>
            <a:endParaRPr lang="en-US" sz="36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marL="457200" indent="-457200" algn="just">
              <a:buFont typeface="+mj-lt"/>
              <a:buAutoNum type="arabicPeriod"/>
            </a:pPr>
            <a:r>
              <a:rPr lang="en-US" dirty="0">
                <a:solidFill>
                  <a:schemeClr val="tx1"/>
                </a:solidFill>
                <a:latin typeface="Times New Roman" pitchFamily="18" charset="0"/>
                <a:cs typeface="Times New Roman" pitchFamily="18" charset="0"/>
              </a:rPr>
              <a:t>Cows show mild signs of acidosis such as diarrhea, they should be fed a diet with smaller proportion of grain or increased amount of roughage.</a:t>
            </a:r>
          </a:p>
          <a:p>
            <a:pPr marL="457200" indent="-457200" algn="just">
              <a:buFont typeface="+mj-lt"/>
              <a:buAutoNum type="arabicPeriod"/>
            </a:pPr>
            <a:r>
              <a:rPr lang="en-US" dirty="0">
                <a:solidFill>
                  <a:schemeClr val="tx1"/>
                </a:solidFill>
                <a:latin typeface="Times New Roman" pitchFamily="18" charset="0"/>
                <a:cs typeface="Times New Roman" pitchFamily="18" charset="0"/>
              </a:rPr>
              <a:t>Cows with more severe signs such as severe diarrhea, off feed, and in a depressed state should be removed from the grain diet and fed roughage only.</a:t>
            </a:r>
          </a:p>
          <a:p>
            <a:pPr marL="457200" indent="-457200" algn="just">
              <a:buFont typeface="+mj-lt"/>
              <a:buAutoNum type="arabicPeriod"/>
            </a:pPr>
            <a:r>
              <a:rPr lang="en-US" dirty="0">
                <a:solidFill>
                  <a:schemeClr val="tx1"/>
                </a:solidFill>
                <a:latin typeface="Times New Roman" pitchFamily="18" charset="0"/>
                <a:cs typeface="Times New Roman" pitchFamily="18" charset="0"/>
              </a:rPr>
              <a:t>Cows should be given orally about 120 g of sodium bicarbonate dissolved in 4-5 liters of water. This treatment should be repeated three times per day if possible and the cows need to be encouraged to walk around.</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a:p>
        </p:txBody>
      </p:sp>
      <p:pic>
        <p:nvPicPr>
          <p:cNvPr id="3073" name="Picture 1"/>
          <p:cNvPicPr>
            <a:picLocks noChangeAspect="1" noChangeArrowheads="1"/>
          </p:cNvPicPr>
          <p:nvPr/>
        </p:nvPicPr>
        <p:blipFill>
          <a:blip r:embed="rId2"/>
          <a:srcRect/>
          <a:stretch>
            <a:fillRect/>
          </a:stretch>
        </p:blipFill>
        <p:spPr bwMode="auto">
          <a:xfrm>
            <a:off x="838200" y="228600"/>
            <a:ext cx="1600200" cy="1473966"/>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buFont typeface="Wingdings" pitchFamily="2" charset="2"/>
              <a:buChar char="v"/>
            </a:pPr>
            <a:r>
              <a:rPr lang="en-US" dirty="0">
                <a:solidFill>
                  <a:schemeClr val="tx1"/>
                </a:solidFill>
                <a:latin typeface="Times New Roman" pitchFamily="18" charset="0"/>
                <a:cs typeface="Times New Roman" pitchFamily="18" charset="0"/>
              </a:rPr>
              <a:t> There are two commonly used management practices for prevention of ruminal acidosis: </a:t>
            </a:r>
          </a:p>
          <a:p>
            <a:pPr marL="457200" indent="-457200" algn="just">
              <a:buFont typeface="+mj-lt"/>
              <a:buAutoNum type="arabicPeriod"/>
            </a:pPr>
            <a:r>
              <a:rPr lang="en-US" dirty="0">
                <a:solidFill>
                  <a:schemeClr val="tx1"/>
                </a:solidFill>
                <a:latin typeface="Times New Roman" pitchFamily="18" charset="0"/>
                <a:cs typeface="Times New Roman" pitchFamily="18" charset="0"/>
              </a:rPr>
              <a:t>Increasing the proportion of roughage in the diet, and </a:t>
            </a:r>
          </a:p>
          <a:p>
            <a:pPr marL="457200" indent="-457200" algn="just">
              <a:buFont typeface="+mj-lt"/>
              <a:buAutoNum type="arabicPeriod"/>
            </a:pPr>
            <a:r>
              <a:rPr lang="en-US" dirty="0">
                <a:solidFill>
                  <a:schemeClr val="tx1"/>
                </a:solidFill>
                <a:latin typeface="Times New Roman" pitchFamily="18" charset="0"/>
                <a:cs typeface="Times New Roman" pitchFamily="18" charset="0"/>
              </a:rPr>
              <a:t>Decreasing the intake of starch (i.e. cereal grains such as corn, wheat, or barley).</a:t>
            </a:r>
          </a:p>
          <a:p>
            <a:pPr algn="just">
              <a:buFont typeface="Wingdings" pitchFamily="2" charset="2"/>
              <a:buChar char="v"/>
            </a:pPr>
            <a:r>
              <a:rPr lang="en-US" dirty="0">
                <a:solidFill>
                  <a:schemeClr val="tx1"/>
                </a:solidFill>
                <a:latin typeface="Times New Roman" pitchFamily="18" charset="0"/>
                <a:cs typeface="Times New Roman" pitchFamily="18" charset="0"/>
              </a:rPr>
              <a:t> The reason for increasing the amount of roughage is that it lowers the frequency of eating as well as the size of a meal. In addition, by increasing the proportion of roughage in the diet the time of chewing and the amount of saliva produced will be increased</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16</a:t>
            </a:fld>
            <a:endParaRPr lang="en-US"/>
          </a:p>
        </p:txBody>
      </p:sp>
      <p:pic>
        <p:nvPicPr>
          <p:cNvPr id="2049" name="Picture 1"/>
          <p:cNvPicPr>
            <a:picLocks noChangeAspect="1" noChangeArrowheads="1"/>
          </p:cNvPicPr>
          <p:nvPr/>
        </p:nvPicPr>
        <p:blipFill>
          <a:blip r:embed="rId2"/>
          <a:srcRect/>
          <a:stretch>
            <a:fillRect/>
          </a:stretch>
        </p:blipFill>
        <p:spPr bwMode="auto">
          <a:xfrm>
            <a:off x="914400" y="0"/>
            <a:ext cx="2752725" cy="1633093"/>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99D2DA-5AB8-45EB-9B0D-94416A807FBD}"/>
              </a:ext>
            </a:extLst>
          </p:cNvPr>
          <p:cNvSpPr>
            <a:spLocks noGrp="1"/>
          </p:cNvSpPr>
          <p:nvPr>
            <p:ph type="sldNum" sz="quarter" idx="12"/>
          </p:nvPr>
        </p:nvSpPr>
        <p:spPr/>
        <p:txBody>
          <a:bodyPr/>
          <a:lstStyle/>
          <a:p>
            <a:fld id="{B6F15528-21DE-4FAA-801E-634DDDAF4B2B}" type="slidenum">
              <a:rPr lang="en-US" smtClean="0"/>
              <a:pPr/>
              <a:t>17</a:t>
            </a:fld>
            <a:endParaRPr lang="en-US"/>
          </a:p>
        </p:txBody>
      </p:sp>
      <p:pic>
        <p:nvPicPr>
          <p:cNvPr id="2050" name="Picture 2" descr="Manure looks the way it does for a reason | Livestock News: Dairy |  agupdate.com">
            <a:extLst>
              <a:ext uri="{FF2B5EF4-FFF2-40B4-BE49-F238E27FC236}">
                <a16:creationId xmlns:a16="http://schemas.microsoft.com/office/drawing/2014/main" id="{4D6B0F77-7E80-43B8-879D-CC5BC13D2C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7753" y="4171547"/>
            <a:ext cx="2743200" cy="2057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92A9AF9-83C6-4F62-B2EC-0438AAD21C0F}"/>
              </a:ext>
            </a:extLst>
          </p:cNvPr>
          <p:cNvPicPr>
            <a:picLocks noChangeAspect="1"/>
          </p:cNvPicPr>
          <p:nvPr/>
        </p:nvPicPr>
        <p:blipFill>
          <a:blip r:embed="rId3" cstate="print"/>
          <a:stretch>
            <a:fillRect/>
          </a:stretch>
        </p:blipFill>
        <p:spPr>
          <a:xfrm>
            <a:off x="1371601" y="2057400"/>
            <a:ext cx="1295400" cy="925591"/>
          </a:xfrm>
          <a:prstGeom prst="rect">
            <a:avLst/>
          </a:prstGeom>
        </p:spPr>
      </p:pic>
      <p:pic>
        <p:nvPicPr>
          <p:cNvPr id="9" name="Picture 8">
            <a:extLst>
              <a:ext uri="{FF2B5EF4-FFF2-40B4-BE49-F238E27FC236}">
                <a16:creationId xmlns:a16="http://schemas.microsoft.com/office/drawing/2014/main" id="{C526E2DB-DBBB-4DFA-8DD0-F56D69B9D762}"/>
              </a:ext>
            </a:extLst>
          </p:cNvPr>
          <p:cNvPicPr>
            <a:picLocks noChangeAspect="1"/>
          </p:cNvPicPr>
          <p:nvPr/>
        </p:nvPicPr>
        <p:blipFill>
          <a:blip r:embed="rId3" cstate="print"/>
          <a:stretch>
            <a:fillRect/>
          </a:stretch>
        </p:blipFill>
        <p:spPr>
          <a:xfrm>
            <a:off x="2543084" y="1973063"/>
            <a:ext cx="1295400" cy="925591"/>
          </a:xfrm>
          <a:prstGeom prst="rect">
            <a:avLst/>
          </a:prstGeom>
        </p:spPr>
      </p:pic>
      <p:pic>
        <p:nvPicPr>
          <p:cNvPr id="10" name="Picture 9">
            <a:extLst>
              <a:ext uri="{FF2B5EF4-FFF2-40B4-BE49-F238E27FC236}">
                <a16:creationId xmlns:a16="http://schemas.microsoft.com/office/drawing/2014/main" id="{41658C23-95F1-4DDA-AAF7-DFDD2256BFB0}"/>
              </a:ext>
            </a:extLst>
          </p:cNvPr>
          <p:cNvPicPr>
            <a:picLocks noChangeAspect="1"/>
          </p:cNvPicPr>
          <p:nvPr/>
        </p:nvPicPr>
        <p:blipFill>
          <a:blip r:embed="rId3" cstate="print"/>
          <a:stretch>
            <a:fillRect/>
          </a:stretch>
        </p:blipFill>
        <p:spPr>
          <a:xfrm>
            <a:off x="2286000" y="2781160"/>
            <a:ext cx="1295400" cy="925591"/>
          </a:xfrm>
          <a:prstGeom prst="rect">
            <a:avLst/>
          </a:prstGeom>
        </p:spPr>
      </p:pic>
      <p:pic>
        <p:nvPicPr>
          <p:cNvPr id="11" name="Picture 10">
            <a:extLst>
              <a:ext uri="{FF2B5EF4-FFF2-40B4-BE49-F238E27FC236}">
                <a16:creationId xmlns:a16="http://schemas.microsoft.com/office/drawing/2014/main" id="{6486417F-5F78-433A-878A-6540CDAE2B58}"/>
              </a:ext>
            </a:extLst>
          </p:cNvPr>
          <p:cNvPicPr>
            <a:picLocks noChangeAspect="1"/>
          </p:cNvPicPr>
          <p:nvPr/>
        </p:nvPicPr>
        <p:blipFill>
          <a:blip r:embed="rId3" cstate="print"/>
          <a:stretch>
            <a:fillRect/>
          </a:stretch>
        </p:blipFill>
        <p:spPr>
          <a:xfrm>
            <a:off x="3581400" y="2159077"/>
            <a:ext cx="1295400" cy="925591"/>
          </a:xfrm>
          <a:prstGeom prst="rect">
            <a:avLst/>
          </a:prstGeom>
        </p:spPr>
      </p:pic>
      <p:pic>
        <p:nvPicPr>
          <p:cNvPr id="8" name="Picture 7">
            <a:extLst>
              <a:ext uri="{FF2B5EF4-FFF2-40B4-BE49-F238E27FC236}">
                <a16:creationId xmlns:a16="http://schemas.microsoft.com/office/drawing/2014/main" id="{19E9A467-B487-42F9-A0EA-1456F46CB855}"/>
              </a:ext>
            </a:extLst>
          </p:cNvPr>
          <p:cNvPicPr>
            <a:picLocks noChangeAspect="1"/>
          </p:cNvPicPr>
          <p:nvPr/>
        </p:nvPicPr>
        <p:blipFill>
          <a:blip r:embed="rId4" cstate="print"/>
          <a:stretch>
            <a:fillRect/>
          </a:stretch>
        </p:blipFill>
        <p:spPr>
          <a:xfrm>
            <a:off x="2482048" y="3732437"/>
            <a:ext cx="914400" cy="759989"/>
          </a:xfrm>
          <a:prstGeom prst="rect">
            <a:avLst/>
          </a:prstGeom>
        </p:spPr>
      </p:pic>
      <p:pic>
        <p:nvPicPr>
          <p:cNvPr id="14" name="Picture 13">
            <a:extLst>
              <a:ext uri="{FF2B5EF4-FFF2-40B4-BE49-F238E27FC236}">
                <a16:creationId xmlns:a16="http://schemas.microsoft.com/office/drawing/2014/main" id="{44A9C0BD-6090-471D-B0DA-911488284FBC}"/>
              </a:ext>
            </a:extLst>
          </p:cNvPr>
          <p:cNvPicPr>
            <a:picLocks noChangeAspect="1"/>
          </p:cNvPicPr>
          <p:nvPr/>
        </p:nvPicPr>
        <p:blipFill>
          <a:blip r:embed="rId4" cstate="print"/>
          <a:stretch>
            <a:fillRect/>
          </a:stretch>
        </p:blipFill>
        <p:spPr>
          <a:xfrm>
            <a:off x="2933700" y="4820253"/>
            <a:ext cx="914400" cy="759989"/>
          </a:xfrm>
          <a:prstGeom prst="rect">
            <a:avLst/>
          </a:prstGeom>
        </p:spPr>
      </p:pic>
      <p:pic>
        <p:nvPicPr>
          <p:cNvPr id="15" name="Picture 14">
            <a:extLst>
              <a:ext uri="{FF2B5EF4-FFF2-40B4-BE49-F238E27FC236}">
                <a16:creationId xmlns:a16="http://schemas.microsoft.com/office/drawing/2014/main" id="{E824FB8C-9E83-4F62-8A8F-9044613ACE6F}"/>
              </a:ext>
            </a:extLst>
          </p:cNvPr>
          <p:cNvPicPr>
            <a:picLocks noChangeAspect="1"/>
          </p:cNvPicPr>
          <p:nvPr/>
        </p:nvPicPr>
        <p:blipFill>
          <a:blip r:embed="rId4" cstate="print"/>
          <a:stretch>
            <a:fillRect/>
          </a:stretch>
        </p:blipFill>
        <p:spPr>
          <a:xfrm>
            <a:off x="1767397" y="4572000"/>
            <a:ext cx="914400" cy="759989"/>
          </a:xfrm>
          <a:prstGeom prst="rect">
            <a:avLst/>
          </a:prstGeom>
        </p:spPr>
      </p:pic>
      <p:pic>
        <p:nvPicPr>
          <p:cNvPr id="16" name="Picture 15">
            <a:extLst>
              <a:ext uri="{FF2B5EF4-FFF2-40B4-BE49-F238E27FC236}">
                <a16:creationId xmlns:a16="http://schemas.microsoft.com/office/drawing/2014/main" id="{7062ABCA-9A60-4CE0-A19E-7714FA84BAB3}"/>
              </a:ext>
            </a:extLst>
          </p:cNvPr>
          <p:cNvPicPr>
            <a:picLocks noChangeAspect="1"/>
          </p:cNvPicPr>
          <p:nvPr/>
        </p:nvPicPr>
        <p:blipFill>
          <a:blip r:embed="rId4" cstate="print"/>
          <a:stretch>
            <a:fillRect/>
          </a:stretch>
        </p:blipFill>
        <p:spPr>
          <a:xfrm>
            <a:off x="3541450" y="4029285"/>
            <a:ext cx="914400" cy="759989"/>
          </a:xfrm>
          <a:prstGeom prst="rect">
            <a:avLst/>
          </a:prstGeom>
        </p:spPr>
      </p:pic>
    </p:spTree>
    <p:extLst>
      <p:ext uri="{BB962C8B-B14F-4D97-AF65-F5344CB8AC3E}">
        <p14:creationId xmlns:p14="http://schemas.microsoft.com/office/powerpoint/2010/main" val="2215591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44803F-B534-4763-BF7D-516028E6BE98}"/>
              </a:ext>
            </a:extLst>
          </p:cNvPr>
          <p:cNvSpPr>
            <a:spLocks noGrp="1"/>
          </p:cNvSpPr>
          <p:nvPr>
            <p:ph type="sldNum" sz="quarter" idx="12"/>
          </p:nvPr>
        </p:nvSpPr>
        <p:spPr/>
        <p:txBody>
          <a:bodyPr/>
          <a:lstStyle/>
          <a:p>
            <a:fld id="{B6F15528-21DE-4FAA-801E-634DDDAF4B2B}" type="slidenum">
              <a:rPr lang="en-US" smtClean="0"/>
              <a:pPr/>
              <a:t>18</a:t>
            </a:fld>
            <a:endParaRPr lang="en-US"/>
          </a:p>
        </p:txBody>
      </p:sp>
      <p:sp>
        <p:nvSpPr>
          <p:cNvPr id="6" name="TextBox 5">
            <a:extLst>
              <a:ext uri="{FF2B5EF4-FFF2-40B4-BE49-F238E27FC236}">
                <a16:creationId xmlns:a16="http://schemas.microsoft.com/office/drawing/2014/main" id="{A98A2B88-8888-4071-8800-D4E7715E741C}"/>
              </a:ext>
            </a:extLst>
          </p:cNvPr>
          <p:cNvSpPr txBox="1"/>
          <p:nvPr/>
        </p:nvSpPr>
        <p:spPr>
          <a:xfrm>
            <a:off x="609600" y="748605"/>
            <a:ext cx="7772400" cy="1384995"/>
          </a:xfrm>
          <a:prstGeom prst="rect">
            <a:avLst/>
          </a:prstGeom>
          <a:noFill/>
        </p:spPr>
        <p:txBody>
          <a:bodyPr wrap="square">
            <a:spAutoFit/>
          </a:bodyPr>
          <a:lstStyle/>
          <a:p>
            <a:pPr algn="ctr"/>
            <a:r>
              <a:rPr lang="en-US" sz="2800" b="1" dirty="0">
                <a:solidFill>
                  <a:srgbClr val="7030A0"/>
                </a:solidFill>
                <a:latin typeface="Times New Roman" panose="02020603050405020304" pitchFamily="18" charset="0"/>
                <a:cs typeface="Times New Roman" pitchFamily="18" charset="0"/>
              </a:rPr>
              <a:t>Milk Fever/ Hypocalcemia/Parturient Paresis/ Downer Cow Syndrome</a:t>
            </a:r>
          </a:p>
          <a:p>
            <a:pPr algn="ctr"/>
            <a:endParaRPr lang="en-US" sz="2800" b="1" dirty="0">
              <a:solidFill>
                <a:srgbClr val="7030A0"/>
              </a:solidFill>
              <a:latin typeface="Times New Roman" panose="02020603050405020304" pitchFamily="18" charset="0"/>
              <a:cs typeface="Times New Roman" pitchFamily="18" charset="0"/>
            </a:endParaRPr>
          </a:p>
        </p:txBody>
      </p:sp>
      <p:pic>
        <p:nvPicPr>
          <p:cNvPr id="8194" name="Picture 2" descr="MILK FEVER SIGNS CAUSES PREVENTION AND TREATMENT - AURINKO HEALTHCARE">
            <a:extLst>
              <a:ext uri="{FF2B5EF4-FFF2-40B4-BE49-F238E27FC236}">
                <a16:creationId xmlns:a16="http://schemas.microsoft.com/office/drawing/2014/main" id="{A3D72CCA-9B06-4039-B06D-B728B008A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133600"/>
            <a:ext cx="5496393" cy="3352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31BFE7-9508-4FB7-A583-5F04BFEA60E1}"/>
              </a:ext>
            </a:extLst>
          </p:cNvPr>
          <p:cNvSpPr txBox="1"/>
          <p:nvPr/>
        </p:nvSpPr>
        <p:spPr>
          <a:xfrm>
            <a:off x="3429000" y="102275"/>
            <a:ext cx="2133600" cy="461665"/>
          </a:xfrm>
          <a:prstGeom prst="rect">
            <a:avLst/>
          </a:prstGeom>
          <a:noFill/>
        </p:spPr>
        <p:txBody>
          <a:bodyPr wrap="square" rtlCol="0">
            <a:spAutoFit/>
          </a:bodyPr>
          <a:lstStyle/>
          <a:p>
            <a:r>
              <a:rPr lang="en-US" sz="2400" b="1" dirty="0">
                <a:solidFill>
                  <a:srgbClr val="FF0000"/>
                </a:solidFill>
                <a:latin typeface="Arial Black" panose="020B0A04020102020204" pitchFamily="34" charset="0"/>
              </a:rPr>
              <a:t>Lecture 2</a:t>
            </a:r>
            <a:endParaRPr lang="en-IN" sz="24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3854282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D4EF86-1891-49AF-80B8-4EC180F66505}"/>
              </a:ext>
            </a:extLst>
          </p:cNvPr>
          <p:cNvSpPr>
            <a:spLocks noGrp="1"/>
          </p:cNvSpPr>
          <p:nvPr>
            <p:ph idx="1"/>
          </p:nvPr>
        </p:nvSpPr>
        <p:spPr/>
        <p:txBody>
          <a:bodyPr>
            <a:normAutofit lnSpcReduction="10000"/>
          </a:bodyPr>
          <a:lstStyle/>
          <a:p>
            <a:pPr algn="just">
              <a:buClr>
                <a:srgbClr val="7030A0"/>
              </a:buClr>
              <a:buFont typeface="Wingdings" panose="05000000000000000000" pitchFamily="2" charset="2"/>
              <a:buChar char="v"/>
            </a:pPr>
            <a:r>
              <a:rPr lang="en-US" b="0" i="0" dirty="0">
                <a:solidFill>
                  <a:schemeClr val="tx1"/>
                </a:solidFill>
                <a:effectLst/>
                <a:latin typeface="Times New Roman" panose="02020603050405020304" pitchFamily="18" charset="0"/>
                <a:cs typeface="Times New Roman" panose="02020603050405020304" pitchFamily="18" charset="0"/>
              </a:rPr>
              <a:t>Just before calving, large amounts of Ca are removed from the blood and are utilized in colostrum synthesis (Ca in colostrum may be 8-10 times higher than milk). </a:t>
            </a:r>
          </a:p>
          <a:p>
            <a:pPr algn="just">
              <a:buClr>
                <a:srgbClr val="7030A0"/>
              </a:buClr>
              <a:buFont typeface="Wingdings" panose="05000000000000000000" pitchFamily="2" charset="2"/>
              <a:buChar char="v"/>
            </a:pPr>
            <a:r>
              <a:rPr lang="en-US" i="0" dirty="0">
                <a:solidFill>
                  <a:schemeClr val="tx1"/>
                </a:solidFill>
                <a:effectLst/>
                <a:latin typeface="Times New Roman" panose="02020603050405020304" pitchFamily="18" charset="0"/>
                <a:cs typeface="Times New Roman" panose="02020603050405020304" pitchFamily="18" charset="0"/>
              </a:rPr>
              <a:t>The rapid decreased of Ca prior to parturition, and the failure of Ca absorption to increase fast enough after the onset of lactation, can predispose animals to milk fever</a:t>
            </a:r>
            <a:r>
              <a:rPr lang="en-IN" dirty="0">
                <a:solidFill>
                  <a:schemeClr val="tx1"/>
                </a:solidFill>
                <a:latin typeface="Times New Roman" panose="02020603050405020304" pitchFamily="18" charset="0"/>
                <a:cs typeface="Times New Roman" panose="02020603050405020304" pitchFamily="18" charset="0"/>
              </a:rPr>
              <a:t>.</a:t>
            </a:r>
          </a:p>
          <a:p>
            <a:pPr algn="just">
              <a:buClr>
                <a:srgbClr val="7030A0"/>
              </a:buClr>
              <a:buFont typeface="Wingdings" panose="05000000000000000000" pitchFamily="2" charset="2"/>
              <a:buChar char="v"/>
            </a:pPr>
            <a:r>
              <a:rPr lang="en-US" b="0" i="0" dirty="0">
                <a:solidFill>
                  <a:schemeClr val="tx1"/>
                </a:solidFill>
                <a:effectLst/>
                <a:latin typeface="Times New Roman" panose="02020603050405020304" pitchFamily="18" charset="0"/>
                <a:cs typeface="Times New Roman" panose="02020603050405020304" pitchFamily="18" charset="0"/>
              </a:rPr>
              <a:t>There are other probable causes that have been associated with inducing milk fever: </a:t>
            </a:r>
          </a:p>
          <a:p>
            <a:pPr marL="457200" indent="-457200" algn="just">
              <a:spcBef>
                <a:spcPts val="0"/>
              </a:spcBef>
              <a:spcAft>
                <a:spcPts val="0"/>
              </a:spcAft>
              <a:buClr>
                <a:srgbClr val="7030A0"/>
              </a:buClr>
              <a:buFont typeface="+mj-lt"/>
              <a:buAutoNum type="arabicPeriod"/>
            </a:pPr>
            <a:r>
              <a:rPr lang="en-US" dirty="0">
                <a:solidFill>
                  <a:schemeClr val="tx1"/>
                </a:solidFill>
                <a:latin typeface="Times New Roman" panose="02020603050405020304" pitchFamily="18" charset="0"/>
                <a:cs typeface="Times New Roman" panose="02020603050405020304" pitchFamily="18" charset="0"/>
              </a:rPr>
              <a:t>E</a:t>
            </a:r>
            <a:r>
              <a:rPr lang="en-US" b="0" i="0" dirty="0">
                <a:solidFill>
                  <a:schemeClr val="tx1"/>
                </a:solidFill>
                <a:effectLst/>
                <a:latin typeface="Times New Roman" panose="02020603050405020304" pitchFamily="18" charset="0"/>
                <a:cs typeface="Times New Roman" panose="02020603050405020304" pitchFamily="18" charset="0"/>
              </a:rPr>
              <a:t>xcessive bone formation due to elevated levels of gonadal hormones</a:t>
            </a:r>
          </a:p>
          <a:p>
            <a:pPr marL="457200" indent="-457200" algn="just">
              <a:spcBef>
                <a:spcPts val="0"/>
              </a:spcBef>
              <a:spcAft>
                <a:spcPts val="0"/>
              </a:spcAft>
              <a:buClr>
                <a:srgbClr val="7030A0"/>
              </a:buClr>
              <a:buFont typeface="+mj-lt"/>
              <a:buAutoNum type="arabicPeriod"/>
            </a:pPr>
            <a:r>
              <a:rPr lang="en-US" dirty="0">
                <a:solidFill>
                  <a:schemeClr val="tx1"/>
                </a:solidFill>
                <a:latin typeface="Times New Roman" panose="02020603050405020304" pitchFamily="18" charset="0"/>
                <a:cs typeface="Times New Roman" panose="02020603050405020304" pitchFamily="18" charset="0"/>
              </a:rPr>
              <a:t>R</a:t>
            </a:r>
            <a:r>
              <a:rPr lang="en-US" b="0" i="0" dirty="0">
                <a:solidFill>
                  <a:schemeClr val="tx1"/>
                </a:solidFill>
                <a:effectLst/>
                <a:latin typeface="Times New Roman" panose="02020603050405020304" pitchFamily="18" charset="0"/>
                <a:cs typeface="Times New Roman" panose="02020603050405020304" pitchFamily="18" charset="0"/>
              </a:rPr>
              <a:t>ations containing excessive dietary levels of cations, especially K. </a:t>
            </a:r>
          </a:p>
          <a:p>
            <a:pPr marL="457200" indent="-457200" algn="just">
              <a:spcBef>
                <a:spcPts val="0"/>
              </a:spcBef>
              <a:spcAft>
                <a:spcPts val="0"/>
              </a:spcAft>
              <a:buClr>
                <a:srgbClr val="7030A0"/>
              </a:buClr>
              <a:buFont typeface="+mj-lt"/>
              <a:buAutoNum type="arabicPeriod"/>
            </a:pPr>
            <a:r>
              <a:rPr lang="en-US" dirty="0">
                <a:solidFill>
                  <a:schemeClr val="tx1"/>
                </a:solidFill>
                <a:latin typeface="Times New Roman" panose="02020603050405020304" pitchFamily="18" charset="0"/>
                <a:cs typeface="Times New Roman" panose="02020603050405020304" pitchFamily="18" charset="0"/>
              </a:rPr>
              <a:t>O</a:t>
            </a:r>
            <a:r>
              <a:rPr lang="en-US" b="0" i="0" dirty="0">
                <a:solidFill>
                  <a:schemeClr val="tx1"/>
                </a:solidFill>
                <a:effectLst/>
                <a:latin typeface="Times New Roman" panose="02020603050405020304" pitchFamily="18" charset="0"/>
                <a:cs typeface="Times New Roman" panose="02020603050405020304" pitchFamily="18" charset="0"/>
              </a:rPr>
              <a:t>ther metabolic disorders like ruminal stasis, displaced abomasum, retained placenta, prolapsed uterus, metritis, and ketosis can also lead to clinical and subclinical hypocalcemia.</a:t>
            </a:r>
          </a:p>
          <a:p>
            <a:pPr algn="just"/>
            <a:endParaRPr lang="en-IN"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20E7110-F014-40EA-88E0-6F06A703BA70}"/>
              </a:ext>
            </a:extLst>
          </p:cNvPr>
          <p:cNvSpPr>
            <a:spLocks noGrp="1"/>
          </p:cNvSpPr>
          <p:nvPr>
            <p:ph type="sldNum" sz="quarter" idx="12"/>
          </p:nvPr>
        </p:nvSpPr>
        <p:spPr/>
        <p:txBody>
          <a:bodyPr/>
          <a:lstStyle/>
          <a:p>
            <a:fld id="{B6F15528-21DE-4FAA-801E-634DDDAF4B2B}" type="slidenum">
              <a:rPr lang="en-US" smtClean="0"/>
              <a:pPr/>
              <a:t>19</a:t>
            </a:fld>
            <a:endParaRPr lang="en-US"/>
          </a:p>
        </p:txBody>
      </p:sp>
      <p:sp>
        <p:nvSpPr>
          <p:cNvPr id="6" name="TextBox 5">
            <a:extLst>
              <a:ext uri="{FF2B5EF4-FFF2-40B4-BE49-F238E27FC236}">
                <a16:creationId xmlns:a16="http://schemas.microsoft.com/office/drawing/2014/main" id="{161B6568-73D8-42ED-9605-BE2B9384826E}"/>
              </a:ext>
            </a:extLst>
          </p:cNvPr>
          <p:cNvSpPr txBox="1"/>
          <p:nvPr/>
        </p:nvSpPr>
        <p:spPr>
          <a:xfrm>
            <a:off x="817041" y="1240986"/>
            <a:ext cx="4572000" cy="400110"/>
          </a:xfrm>
          <a:prstGeom prst="rect">
            <a:avLst/>
          </a:prstGeom>
          <a:noFill/>
        </p:spPr>
        <p:txBody>
          <a:bodyPr wrap="square">
            <a:spAutoFit/>
          </a:bodyPr>
          <a:lstStyle/>
          <a:p>
            <a:pPr algn="l"/>
            <a:r>
              <a:rPr lang="en-US" sz="2000" b="1" i="0" dirty="0">
                <a:solidFill>
                  <a:srgbClr val="C00000"/>
                </a:solidFill>
                <a:effectLst/>
                <a:latin typeface="Times New Roman" panose="02020603050405020304" pitchFamily="18" charset="0"/>
                <a:cs typeface="Times New Roman" panose="02020603050405020304" pitchFamily="18" charset="0"/>
              </a:rPr>
              <a:t>Possible Causes ?</a:t>
            </a:r>
          </a:p>
        </p:txBody>
      </p:sp>
    </p:spTree>
    <p:extLst>
      <p:ext uri="{BB962C8B-B14F-4D97-AF65-F5344CB8AC3E}">
        <p14:creationId xmlns:p14="http://schemas.microsoft.com/office/powerpoint/2010/main" val="153505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buFont typeface="Wingdings" pitchFamily="2" charset="2"/>
              <a:buChar char="v"/>
            </a:pPr>
            <a:r>
              <a:rPr lang="en-US" dirty="0">
                <a:solidFill>
                  <a:schemeClr val="tx1"/>
                </a:solidFill>
                <a:latin typeface="Times New Roman" pitchFamily="18" charset="0"/>
                <a:cs typeface="Times New Roman" pitchFamily="18" charset="0"/>
              </a:rPr>
              <a:t>Metabolism is the sum of all physical, chemical, and metabolic processes occurring in a living cell or organism related to absorbance, breakdown or synthesis of necessary organic molecules in the body.</a:t>
            </a:r>
          </a:p>
          <a:p>
            <a:pPr algn="just">
              <a:buFont typeface="Wingdings" pitchFamily="2" charset="2"/>
              <a:buChar char="v"/>
            </a:pPr>
            <a:r>
              <a:rPr lang="en-US" dirty="0">
                <a:solidFill>
                  <a:schemeClr val="tx1"/>
                </a:solidFill>
                <a:latin typeface="Times New Roman" pitchFamily="18" charset="0"/>
                <a:cs typeface="Times New Roman" pitchFamily="18" charset="0"/>
              </a:rPr>
              <a:t>Metabolic processes are associated with the release of a variety of metabolites that are either used as building blocks or degraded and excreted from the body as waste.</a:t>
            </a:r>
          </a:p>
          <a:p>
            <a:pPr algn="just">
              <a:buFont typeface="Wingdings" pitchFamily="2" charset="2"/>
              <a:buChar char="v"/>
            </a:pPr>
            <a:r>
              <a:rPr lang="en-US" dirty="0">
                <a:solidFill>
                  <a:schemeClr val="tx1"/>
                </a:solidFill>
                <a:latin typeface="Times New Roman" pitchFamily="18" charset="0"/>
                <a:cs typeface="Times New Roman" pitchFamily="18" charset="0"/>
              </a:rPr>
              <a:t>Disturbance of one or multiple metabolic processes, related to regulation of a certain metabolite in the body, is known as metabolic disease or disorder.</a:t>
            </a:r>
          </a:p>
          <a:p>
            <a:pPr algn="just">
              <a:buFont typeface="Wingdings" pitchFamily="2" charset="2"/>
              <a:buChar char="v"/>
            </a:pPr>
            <a:r>
              <a:rPr lang="en-US" dirty="0">
                <a:solidFill>
                  <a:schemeClr val="tx1"/>
                </a:solidFill>
                <a:latin typeface="Times New Roman" pitchFamily="18" charset="0"/>
                <a:cs typeface="Times New Roman" pitchFamily="18" charset="0"/>
              </a:rPr>
              <a:t>Different synonymous terms have been used to describe metabolic disturbances in animals such as metabolic diseases, metabolic disorders, or production diseases.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39456A-31F6-4388-A9EC-C993E1EB047D}"/>
              </a:ext>
            </a:extLst>
          </p:cNvPr>
          <p:cNvSpPr>
            <a:spLocks noGrp="1"/>
          </p:cNvSpPr>
          <p:nvPr>
            <p:ph idx="1"/>
          </p:nvPr>
        </p:nvSpPr>
        <p:spPr/>
        <p:txBody>
          <a:bodyPr>
            <a:normAutofit/>
          </a:bodyPr>
          <a:lstStyle/>
          <a:p>
            <a:pPr algn="just">
              <a:buFont typeface="Wingdings" panose="05000000000000000000" pitchFamily="2" charset="2"/>
              <a:buChar char="v"/>
            </a:pPr>
            <a:r>
              <a:rPr lang="en-US" b="0" i="0" dirty="0">
                <a:solidFill>
                  <a:schemeClr val="tx1"/>
                </a:solidFill>
                <a:effectLst/>
                <a:latin typeface="Times New Roman" panose="02020603050405020304" pitchFamily="18" charset="0"/>
                <a:cs typeface="Times New Roman" panose="02020603050405020304" pitchFamily="18" charset="0"/>
              </a:rPr>
              <a:t>Milk fever generally occurs within the first 72 hours post-calving, but can still occur 2-3 days post-calving. </a:t>
            </a:r>
          </a:p>
          <a:p>
            <a:pPr algn="just">
              <a:buFont typeface="Wingdings" panose="05000000000000000000" pitchFamily="2" charset="2"/>
              <a:buChar char="v"/>
            </a:pPr>
            <a:r>
              <a:rPr lang="en-US" b="0" i="0" dirty="0">
                <a:solidFill>
                  <a:schemeClr val="tx1"/>
                </a:solidFill>
                <a:effectLst/>
                <a:latin typeface="Times New Roman" panose="02020603050405020304" pitchFamily="18" charset="0"/>
                <a:cs typeface="Times New Roman" panose="02020603050405020304" pitchFamily="18" charset="0"/>
              </a:rPr>
              <a:t>The most notable changes occurring in the blood are a decrease in blood Ca and blood P levels and an increase in blood Mg levels.</a:t>
            </a:r>
          </a:p>
          <a:p>
            <a:pPr algn="just">
              <a:buFont typeface="Wingdings" panose="05000000000000000000" pitchFamily="2" charset="2"/>
              <a:buChar char="v"/>
            </a:pPr>
            <a:r>
              <a:rPr lang="en-US" dirty="0">
                <a:solidFill>
                  <a:schemeClr val="tx1"/>
                </a:solidFill>
                <a:latin typeface="Times New Roman" panose="02020603050405020304" pitchFamily="18" charset="0"/>
                <a:cs typeface="Times New Roman" panose="02020603050405020304" pitchFamily="18" charset="0"/>
              </a:rPr>
              <a:t>Mature and old cow is more susceptible (3</a:t>
            </a:r>
            <a:r>
              <a:rPr lang="en-US" baseline="30000" dirty="0">
                <a:solidFill>
                  <a:schemeClr val="tx1"/>
                </a:solidFill>
                <a:latin typeface="Times New Roman" panose="02020603050405020304" pitchFamily="18" charset="0"/>
                <a:cs typeface="Times New Roman" panose="02020603050405020304" pitchFamily="18" charset="0"/>
              </a:rPr>
              <a:t>rd</a:t>
            </a:r>
            <a:r>
              <a:rPr lang="en-US" dirty="0">
                <a:solidFill>
                  <a:schemeClr val="tx1"/>
                </a:solidFill>
                <a:latin typeface="Times New Roman" panose="02020603050405020304" pitchFamily="18" charset="0"/>
                <a:cs typeface="Times New Roman" panose="02020603050405020304" pitchFamily="18" charset="0"/>
              </a:rPr>
              <a:t> lactation onward).</a:t>
            </a:r>
            <a:endParaRPr lang="en-US" b="0" i="0" dirty="0">
              <a:solidFill>
                <a:schemeClr val="tx1"/>
              </a:solidFill>
              <a:effectLst/>
              <a:latin typeface="Times New Roman" panose="02020603050405020304" pitchFamily="18" charset="0"/>
              <a:cs typeface="Times New Roman" panose="02020603050405020304" pitchFamily="18" charset="0"/>
            </a:endParaRPr>
          </a:p>
          <a:p>
            <a:pPr algn="just"/>
            <a:endParaRPr lang="en-IN"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C01DE4C-6467-416A-A63E-0379C2525486}"/>
              </a:ext>
            </a:extLst>
          </p:cNvPr>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4278648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790646-325C-4640-8FA0-0C1DFCF5C2E3}"/>
              </a:ext>
            </a:extLst>
          </p:cNvPr>
          <p:cNvSpPr>
            <a:spLocks noGrp="1"/>
          </p:cNvSpPr>
          <p:nvPr>
            <p:ph type="sldNum" sz="quarter" idx="12"/>
          </p:nvPr>
        </p:nvSpPr>
        <p:spPr/>
        <p:txBody>
          <a:bodyPr/>
          <a:lstStyle/>
          <a:p>
            <a:fld id="{B6F15528-21DE-4FAA-801E-634DDDAF4B2B}" type="slidenum">
              <a:rPr lang="en-US" smtClean="0"/>
              <a:pPr/>
              <a:t>21</a:t>
            </a:fld>
            <a:endParaRPr lang="en-US"/>
          </a:p>
        </p:txBody>
      </p:sp>
      <p:pic>
        <p:nvPicPr>
          <p:cNvPr id="10242" name="Picture 2" descr="Types on Behance">
            <a:extLst>
              <a:ext uri="{FF2B5EF4-FFF2-40B4-BE49-F238E27FC236}">
                <a16:creationId xmlns:a16="http://schemas.microsoft.com/office/drawing/2014/main" id="{5AC14A67-5770-4205-954A-DAC30AE53A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959" y="762000"/>
            <a:ext cx="2819400" cy="7792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3FB82B52-3EC3-4DB8-851A-1DCFFE1EF5B0}"/>
              </a:ext>
            </a:extLst>
          </p:cNvPr>
          <p:cNvGraphicFramePr>
            <a:graphicFrameLocks noGrp="1"/>
          </p:cNvGraphicFramePr>
          <p:nvPr>
            <p:extLst>
              <p:ext uri="{D42A27DB-BD31-4B8C-83A1-F6EECF244321}">
                <p14:modId xmlns:p14="http://schemas.microsoft.com/office/powerpoint/2010/main" val="3395975256"/>
              </p:ext>
            </p:extLst>
          </p:nvPr>
        </p:nvGraphicFramePr>
        <p:xfrm>
          <a:off x="822959" y="2026920"/>
          <a:ext cx="7586403" cy="4023360"/>
        </p:xfrm>
        <a:graphic>
          <a:graphicData uri="http://schemas.openxmlformats.org/drawingml/2006/table">
            <a:tbl>
              <a:tblPr firstRow="1" bandRow="1">
                <a:tableStyleId>{5C22544A-7EE6-4342-B048-85BDC9FD1C3A}</a:tableStyleId>
              </a:tblPr>
              <a:tblGrid>
                <a:gridCol w="701041">
                  <a:extLst>
                    <a:ext uri="{9D8B030D-6E8A-4147-A177-3AD203B41FA5}">
                      <a16:colId xmlns:a16="http://schemas.microsoft.com/office/drawing/2014/main" val="1975262445"/>
                    </a:ext>
                  </a:extLst>
                </a:gridCol>
                <a:gridCol w="1447800">
                  <a:extLst>
                    <a:ext uri="{9D8B030D-6E8A-4147-A177-3AD203B41FA5}">
                      <a16:colId xmlns:a16="http://schemas.microsoft.com/office/drawing/2014/main" val="1216072331"/>
                    </a:ext>
                  </a:extLst>
                </a:gridCol>
                <a:gridCol w="5437562">
                  <a:extLst>
                    <a:ext uri="{9D8B030D-6E8A-4147-A177-3AD203B41FA5}">
                      <a16:colId xmlns:a16="http://schemas.microsoft.com/office/drawing/2014/main" val="1005661017"/>
                    </a:ext>
                  </a:extLst>
                </a:gridCol>
              </a:tblGrid>
              <a:tr h="508000">
                <a:tc>
                  <a:txBody>
                    <a:bodyPr/>
                    <a:lstStyle/>
                    <a:p>
                      <a:pPr algn="ctr"/>
                      <a:r>
                        <a:rPr lang="en-US" sz="1600" dirty="0">
                          <a:latin typeface="Times New Roman" panose="02020603050405020304" pitchFamily="18" charset="0"/>
                          <a:cs typeface="Times New Roman" panose="02020603050405020304" pitchFamily="18" charset="0"/>
                        </a:rPr>
                        <a:t>Types</a:t>
                      </a:r>
                      <a:endParaRPr lang="en-IN" sz="1600" dirty="0">
                        <a:latin typeface="Times New Roman" panose="02020603050405020304" pitchFamily="18" charset="0"/>
                        <a:cs typeface="Times New Roman" panose="02020603050405020304" pitchFamily="18" charset="0"/>
                      </a:endParaRPr>
                    </a:p>
                  </a:txBody>
                  <a:tcPr/>
                </a:tc>
                <a:tc>
                  <a:txBody>
                    <a:bodyPr/>
                    <a:lstStyle/>
                    <a:p>
                      <a:pPr algn="ctr"/>
                      <a:r>
                        <a:rPr lang="en-US" sz="1600" dirty="0">
                          <a:latin typeface="Times New Roman" panose="02020603050405020304" pitchFamily="18" charset="0"/>
                          <a:cs typeface="Times New Roman" panose="02020603050405020304" pitchFamily="18" charset="0"/>
                        </a:rPr>
                        <a:t>Terminology used </a:t>
                      </a:r>
                      <a:endParaRPr lang="en-IN" sz="1600" dirty="0">
                        <a:latin typeface="Times New Roman" panose="02020603050405020304" pitchFamily="18" charset="0"/>
                        <a:cs typeface="Times New Roman" panose="02020603050405020304" pitchFamily="18" charset="0"/>
                      </a:endParaRPr>
                    </a:p>
                  </a:txBody>
                  <a:tcPr/>
                </a:tc>
                <a:tc>
                  <a:txBody>
                    <a:bodyPr/>
                    <a:lstStyle/>
                    <a:p>
                      <a:pPr algn="ctr"/>
                      <a:r>
                        <a:rPr lang="en-US" sz="1600" dirty="0">
                          <a:latin typeface="Times New Roman" panose="02020603050405020304" pitchFamily="18" charset="0"/>
                          <a:cs typeface="Times New Roman" panose="02020603050405020304" pitchFamily="18" charset="0"/>
                        </a:rPr>
                        <a:t>Condition</a:t>
                      </a:r>
                      <a:endParaRPr lang="en-IN"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00675303"/>
                  </a:ext>
                </a:extLst>
              </a:tr>
              <a:tr h="508000">
                <a:tc>
                  <a:txBody>
                    <a:bodyPr/>
                    <a:lstStyle/>
                    <a:p>
                      <a:pPr algn="ctr"/>
                      <a:r>
                        <a:rPr lang="en-US" sz="1600" dirty="0">
                          <a:latin typeface="Times New Roman" panose="02020603050405020304" pitchFamily="18" charset="0"/>
                          <a:cs typeface="Times New Roman" panose="02020603050405020304" pitchFamily="18" charset="0"/>
                        </a:rPr>
                        <a:t>1</a:t>
                      </a:r>
                      <a:endParaRPr lang="en-IN" sz="1600" dirty="0">
                        <a:latin typeface="Times New Roman" panose="02020603050405020304" pitchFamily="18" charset="0"/>
                        <a:cs typeface="Times New Roman" panose="02020603050405020304" pitchFamily="18" charset="0"/>
                      </a:endParaRPr>
                    </a:p>
                  </a:txBody>
                  <a:tcPr/>
                </a:tc>
                <a:tc>
                  <a:txBody>
                    <a:bodyPr/>
                    <a:lstStyle/>
                    <a:p>
                      <a:pPr algn="ctr"/>
                      <a:r>
                        <a:rPr lang="en-US" sz="1600" b="0" i="0" kern="1200" dirty="0">
                          <a:solidFill>
                            <a:schemeClr val="dk1"/>
                          </a:solidFill>
                          <a:effectLst/>
                          <a:latin typeface="Times New Roman" panose="02020603050405020304" pitchFamily="18" charset="0"/>
                          <a:ea typeface="+mn-ea"/>
                          <a:cs typeface="Times New Roman" panose="02020603050405020304" pitchFamily="18" charset="0"/>
                        </a:rPr>
                        <a:t>Typical milk fever</a:t>
                      </a:r>
                    </a:p>
                    <a:p>
                      <a:pPr algn="ctr"/>
                      <a:endParaRPr lang="en-IN" sz="1600" dirty="0">
                        <a:latin typeface="Times New Roman" panose="02020603050405020304" pitchFamily="18" charset="0"/>
                        <a:cs typeface="Times New Roman" panose="02020603050405020304" pitchFamily="18" charset="0"/>
                      </a:endParaRPr>
                    </a:p>
                  </a:txBody>
                  <a:tcPr/>
                </a:tc>
                <a:tc>
                  <a:txBody>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i="0" kern="1200" dirty="0">
                          <a:solidFill>
                            <a:schemeClr val="dk1"/>
                          </a:solidFill>
                          <a:effectLst/>
                          <a:latin typeface="Times New Roman" panose="02020603050405020304" pitchFamily="18" charset="0"/>
                          <a:ea typeface="+mn-ea"/>
                          <a:cs typeface="Times New Roman" panose="02020603050405020304" pitchFamily="18" charset="0"/>
                        </a:rPr>
                        <a:t>Occurs within a few days after parturition, but it sometimes occurs in late lactation or the dry period.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i="0" kern="1200" dirty="0">
                          <a:solidFill>
                            <a:schemeClr val="dk1"/>
                          </a:solidFill>
                          <a:effectLst/>
                          <a:latin typeface="Times New Roman" panose="02020603050405020304" pitchFamily="18" charset="0"/>
                          <a:ea typeface="+mn-ea"/>
                          <a:cs typeface="Times New Roman" panose="02020603050405020304" pitchFamily="18" charset="0"/>
                        </a:rPr>
                        <a:t>Typical milk fevers respond well to treatment.</a:t>
                      </a:r>
                    </a:p>
                  </a:txBody>
                  <a:tcPr/>
                </a:tc>
                <a:extLst>
                  <a:ext uri="{0D108BD9-81ED-4DB2-BD59-A6C34878D82A}">
                    <a16:rowId xmlns:a16="http://schemas.microsoft.com/office/drawing/2014/main" val="792748562"/>
                  </a:ext>
                </a:extLst>
              </a:tr>
              <a:tr h="508000">
                <a:tc>
                  <a:txBody>
                    <a:bodyPr/>
                    <a:lstStyle/>
                    <a:p>
                      <a:pPr algn="ctr"/>
                      <a:r>
                        <a:rPr lang="en-US" sz="1600" dirty="0">
                          <a:latin typeface="Times New Roman" panose="02020603050405020304" pitchFamily="18" charset="0"/>
                          <a:cs typeface="Times New Roman" panose="02020603050405020304" pitchFamily="18" charset="0"/>
                        </a:rPr>
                        <a:t>2</a:t>
                      </a:r>
                      <a:endParaRPr lang="en-IN" sz="1600" dirty="0">
                        <a:latin typeface="Times New Roman" panose="02020603050405020304" pitchFamily="18" charset="0"/>
                        <a:cs typeface="Times New Roman" panose="02020603050405020304" pitchFamily="18" charset="0"/>
                      </a:endParaRPr>
                    </a:p>
                  </a:txBody>
                  <a:tcPr/>
                </a:tc>
                <a:tc>
                  <a:txBody>
                    <a:bodyPr/>
                    <a:lstStyle/>
                    <a:p>
                      <a:pPr algn="ctr"/>
                      <a:r>
                        <a:rPr lang="en-US" sz="1600" b="0" i="0" kern="1200" dirty="0">
                          <a:solidFill>
                            <a:schemeClr val="dk1"/>
                          </a:solidFill>
                          <a:effectLst/>
                          <a:latin typeface="Times New Roman" panose="02020603050405020304" pitchFamily="18" charset="0"/>
                          <a:ea typeface="+mn-ea"/>
                          <a:cs typeface="Times New Roman" panose="02020603050405020304" pitchFamily="18" charset="0"/>
                        </a:rPr>
                        <a:t>Refractory or atypical milk fever</a:t>
                      </a:r>
                    </a:p>
                    <a:p>
                      <a:pPr algn="ctr"/>
                      <a:endParaRPr lang="en-IN" sz="1600" dirty="0">
                        <a:latin typeface="Times New Roman" panose="02020603050405020304" pitchFamily="18" charset="0"/>
                        <a:cs typeface="Times New Roman" panose="02020603050405020304" pitchFamily="18" charset="0"/>
                      </a:endParaRPr>
                    </a:p>
                  </a:txBody>
                  <a:tcPr/>
                </a:tc>
                <a:tc>
                  <a:txBody>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i="0" kern="1200" dirty="0">
                          <a:solidFill>
                            <a:schemeClr val="dk1"/>
                          </a:solidFill>
                          <a:effectLst/>
                          <a:latin typeface="Times New Roman" panose="02020603050405020304" pitchFamily="18" charset="0"/>
                          <a:ea typeface="+mn-ea"/>
                          <a:cs typeface="Times New Roman" panose="02020603050405020304" pitchFamily="18" charset="0"/>
                        </a:rPr>
                        <a:t>An acute form with little or no response to treatment.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i="0" kern="1200" dirty="0">
                          <a:solidFill>
                            <a:schemeClr val="dk1"/>
                          </a:solidFill>
                          <a:effectLst/>
                          <a:latin typeface="Times New Roman" panose="02020603050405020304" pitchFamily="18" charset="0"/>
                          <a:ea typeface="+mn-ea"/>
                          <a:cs typeface="Times New Roman" panose="02020603050405020304" pitchFamily="18" charset="0"/>
                        </a:rPr>
                        <a:t>The cow may remain alert, eat, and milk but cannot regain her feet. She may become a creeping downer cow with flexed pasterns and posterior paralysis.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i="0" kern="1200" dirty="0">
                          <a:solidFill>
                            <a:schemeClr val="dk1"/>
                          </a:solidFill>
                          <a:effectLst/>
                          <a:latin typeface="Times New Roman" panose="02020603050405020304" pitchFamily="18" charset="0"/>
                          <a:ea typeface="+mn-ea"/>
                          <a:cs typeface="Times New Roman" panose="02020603050405020304" pitchFamily="18" charset="0"/>
                        </a:rPr>
                        <a:t>Rupture of the large muscle or group of muscles in one or both hind legs may complicate the problem. </a:t>
                      </a:r>
                    </a:p>
                  </a:txBody>
                  <a:tcPr/>
                </a:tc>
                <a:extLst>
                  <a:ext uri="{0D108BD9-81ED-4DB2-BD59-A6C34878D82A}">
                    <a16:rowId xmlns:a16="http://schemas.microsoft.com/office/drawing/2014/main" val="3495561546"/>
                  </a:ext>
                </a:extLst>
              </a:tr>
              <a:tr h="508000">
                <a:tc>
                  <a:txBody>
                    <a:bodyPr/>
                    <a:lstStyle/>
                    <a:p>
                      <a:pPr algn="ctr"/>
                      <a:r>
                        <a:rPr lang="en-US" sz="1600" dirty="0">
                          <a:latin typeface="Times New Roman" panose="02020603050405020304" pitchFamily="18" charset="0"/>
                          <a:cs typeface="Times New Roman" panose="02020603050405020304" pitchFamily="18" charset="0"/>
                        </a:rPr>
                        <a:t>3</a:t>
                      </a:r>
                      <a:endParaRPr lang="en-IN" sz="1600" dirty="0">
                        <a:latin typeface="Times New Roman" panose="02020603050405020304" pitchFamily="18" charset="0"/>
                        <a:cs typeface="Times New Roman" panose="02020603050405020304" pitchFamily="18" charset="0"/>
                      </a:endParaRPr>
                    </a:p>
                  </a:txBody>
                  <a:tcPr/>
                </a:tc>
                <a:tc>
                  <a:txBody>
                    <a:bodyPr/>
                    <a:lstStyle/>
                    <a:p>
                      <a:pPr algn="ctr"/>
                      <a:r>
                        <a:rPr lang="en-US" sz="1600" b="0" i="0" kern="1200" dirty="0">
                          <a:solidFill>
                            <a:schemeClr val="dk1"/>
                          </a:solidFill>
                          <a:effectLst/>
                          <a:latin typeface="Times New Roman" panose="02020603050405020304" pitchFamily="18" charset="0"/>
                          <a:ea typeface="+mn-ea"/>
                          <a:cs typeface="Times New Roman" panose="02020603050405020304" pitchFamily="18" charset="0"/>
                        </a:rPr>
                        <a:t>Tremors or sub-acute</a:t>
                      </a:r>
                    </a:p>
                    <a:p>
                      <a:pPr algn="ctr"/>
                      <a:endParaRPr lang="en-IN" sz="1600" dirty="0">
                        <a:latin typeface="Times New Roman" panose="02020603050405020304" pitchFamily="18" charset="0"/>
                        <a:cs typeface="Times New Roman" panose="02020603050405020304" pitchFamily="18" charset="0"/>
                      </a:endParaRPr>
                    </a:p>
                  </a:txBody>
                  <a:tcPr/>
                </a:tc>
                <a:tc>
                  <a:txBody>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i="0" kern="1200" dirty="0">
                          <a:solidFill>
                            <a:schemeClr val="dk1"/>
                          </a:solidFill>
                          <a:effectLst/>
                          <a:latin typeface="Times New Roman" panose="02020603050405020304" pitchFamily="18" charset="0"/>
                          <a:ea typeface="+mn-ea"/>
                          <a:cs typeface="Times New Roman" panose="02020603050405020304" pitchFamily="18" charset="0"/>
                        </a:rPr>
                        <a:t>Cows are easily excited with muscle twitching and tremors occurring.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i="0" kern="1200" dirty="0">
                          <a:solidFill>
                            <a:schemeClr val="dk1"/>
                          </a:solidFill>
                          <a:effectLst/>
                          <a:latin typeface="Times New Roman" panose="02020603050405020304" pitchFamily="18" charset="0"/>
                          <a:ea typeface="+mn-ea"/>
                          <a:cs typeface="Times New Roman" panose="02020603050405020304" pitchFamily="18" charset="0"/>
                        </a:rPr>
                        <a:t>Several cows are involved. Many of these animals may be in late lactation, dry, or recently fresh. </a:t>
                      </a:r>
                    </a:p>
                  </a:txBody>
                  <a:tcPr/>
                </a:tc>
                <a:extLst>
                  <a:ext uri="{0D108BD9-81ED-4DB2-BD59-A6C34878D82A}">
                    <a16:rowId xmlns:a16="http://schemas.microsoft.com/office/drawing/2014/main" val="397369017"/>
                  </a:ext>
                </a:extLst>
              </a:tr>
            </a:tbl>
          </a:graphicData>
        </a:graphic>
      </p:graphicFrame>
    </p:spTree>
    <p:extLst>
      <p:ext uri="{BB962C8B-B14F-4D97-AF65-F5344CB8AC3E}">
        <p14:creationId xmlns:p14="http://schemas.microsoft.com/office/powerpoint/2010/main" val="3785967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545FCB-C26E-46EF-909F-EB7B50A9CC3B}"/>
              </a:ext>
            </a:extLst>
          </p:cNvPr>
          <p:cNvSpPr>
            <a:spLocks noGrp="1"/>
          </p:cNvSpPr>
          <p:nvPr>
            <p:ph type="sldNum" sz="quarter" idx="12"/>
          </p:nvPr>
        </p:nvSpPr>
        <p:spPr/>
        <p:txBody>
          <a:bodyPr/>
          <a:lstStyle/>
          <a:p>
            <a:fld id="{B6F15528-21DE-4FAA-801E-634DDDAF4B2B}" type="slidenum">
              <a:rPr lang="en-US" smtClean="0"/>
              <a:pPr/>
              <a:t>22</a:t>
            </a:fld>
            <a:endParaRPr lang="en-US"/>
          </a:p>
        </p:txBody>
      </p:sp>
      <p:sp>
        <p:nvSpPr>
          <p:cNvPr id="6" name="TextBox 5">
            <a:extLst>
              <a:ext uri="{FF2B5EF4-FFF2-40B4-BE49-F238E27FC236}">
                <a16:creationId xmlns:a16="http://schemas.microsoft.com/office/drawing/2014/main" id="{B13C1DC4-214B-403F-A264-E85859669FFD}"/>
              </a:ext>
            </a:extLst>
          </p:cNvPr>
          <p:cNvSpPr txBox="1"/>
          <p:nvPr/>
        </p:nvSpPr>
        <p:spPr>
          <a:xfrm>
            <a:off x="2590800" y="1295400"/>
            <a:ext cx="4572000" cy="400110"/>
          </a:xfrm>
          <a:prstGeom prst="rect">
            <a:avLst/>
          </a:prstGeom>
          <a:noFill/>
        </p:spPr>
        <p:txBody>
          <a:bodyPr wrap="square">
            <a:spAutoFit/>
          </a:bodyPr>
          <a:lstStyle/>
          <a:p>
            <a:pPr algn="l"/>
            <a:r>
              <a:rPr lang="en-IN" sz="2000" b="1" i="0" dirty="0">
                <a:solidFill>
                  <a:srgbClr val="C00000"/>
                </a:solidFill>
                <a:effectLst/>
                <a:latin typeface="Times New Roman" panose="02020603050405020304" pitchFamily="18" charset="0"/>
                <a:cs typeface="Times New Roman" panose="02020603050405020304" pitchFamily="18" charset="0"/>
              </a:rPr>
              <a:t>Symptoms and Problem Situations</a:t>
            </a:r>
          </a:p>
        </p:txBody>
      </p:sp>
      <mc:AlternateContent xmlns:mc="http://schemas.openxmlformats.org/markup-compatibility/2006">
        <mc:Choice xmlns:am3d="http://schemas.microsoft.com/office/drawing/2017/model3d" Requires="am3d">
          <p:graphicFrame>
            <p:nvGraphicFramePr>
              <p:cNvPr id="7" name="3D Model 6" descr="Cow">
                <a:extLst>
                  <a:ext uri="{FF2B5EF4-FFF2-40B4-BE49-F238E27FC236}">
                    <a16:creationId xmlns:a16="http://schemas.microsoft.com/office/drawing/2014/main" id="{5B2C4F8A-321D-420F-ACF2-A84517ECA66B}"/>
                  </a:ext>
                </a:extLst>
              </p:cNvPr>
              <p:cNvGraphicFramePr>
                <a:graphicFrameLocks noChangeAspect="1"/>
              </p:cNvGraphicFramePr>
              <p:nvPr>
                <p:extLst>
                  <p:ext uri="{D42A27DB-BD31-4B8C-83A1-F6EECF244321}">
                    <p14:modId xmlns:p14="http://schemas.microsoft.com/office/powerpoint/2010/main" val="977397094"/>
                  </p:ext>
                </p:extLst>
              </p:nvPr>
            </p:nvGraphicFramePr>
            <p:xfrm>
              <a:off x="914400" y="1909382"/>
              <a:ext cx="1828800" cy="1230923"/>
            </p:xfrm>
            <a:graphic>
              <a:graphicData uri="http://schemas.microsoft.com/office/drawing/2017/model3d">
                <am3d:model3d r:embed="rId2">
                  <am3d:spPr>
                    <a:xfrm>
                      <a:off x="0" y="0"/>
                      <a:ext cx="1828800" cy="1230923"/>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1708623" ay="2633335" az="1236509"/>
                    <am3d:postTrans dx="0" dy="0" dz="0"/>
                  </am3d:trans>
                  <am3d:raster rName="Office3DRenderer" rVer="16.0.8326">
                    <am3d:blip r:embed="rId3"/>
                  </am3d:raster>
                  <am3d:objViewport viewportSz="240323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Cow">
                <a:extLst>
                  <a:ext uri="{FF2B5EF4-FFF2-40B4-BE49-F238E27FC236}">
                    <a16:creationId xmlns:a16="http://schemas.microsoft.com/office/drawing/2014/main" id="{5B2C4F8A-321D-420F-ACF2-A84517ECA66B}"/>
                  </a:ext>
                </a:extLst>
              </p:cNvPr>
              <p:cNvPicPr>
                <a:picLocks noGrp="1" noRot="1" noChangeAspect="1" noMove="1" noResize="1" noEditPoints="1" noAdjustHandles="1" noChangeArrowheads="1" noChangeShapeType="1" noCrop="1"/>
              </p:cNvPicPr>
              <p:nvPr/>
            </p:nvPicPr>
            <p:blipFill>
              <a:blip r:embed="rId3"/>
              <a:stretch>
                <a:fillRect/>
              </a:stretch>
            </p:blipFill>
            <p:spPr>
              <a:xfrm>
                <a:off x="914400" y="1909382"/>
                <a:ext cx="1828800" cy="1230923"/>
              </a:xfrm>
              <a:prstGeom prst="rect">
                <a:avLst/>
              </a:prstGeom>
            </p:spPr>
          </p:pic>
        </mc:Fallback>
      </mc:AlternateContent>
      <p:graphicFrame>
        <p:nvGraphicFramePr>
          <p:cNvPr id="9" name="Diagram 8">
            <a:extLst>
              <a:ext uri="{FF2B5EF4-FFF2-40B4-BE49-F238E27FC236}">
                <a16:creationId xmlns:a16="http://schemas.microsoft.com/office/drawing/2014/main" id="{E362EE15-4A06-4AF7-A784-732405472C47}"/>
              </a:ext>
            </a:extLst>
          </p:cNvPr>
          <p:cNvGraphicFramePr/>
          <p:nvPr>
            <p:extLst>
              <p:ext uri="{D42A27DB-BD31-4B8C-83A1-F6EECF244321}">
                <p14:modId xmlns:p14="http://schemas.microsoft.com/office/powerpoint/2010/main" val="4272657560"/>
              </p:ext>
            </p:extLst>
          </p:nvPr>
        </p:nvGraphicFramePr>
        <p:xfrm>
          <a:off x="679141" y="1081528"/>
          <a:ext cx="7785717" cy="49256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26282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1F6BCD-8871-479B-BB23-EBF263EB9380}"/>
              </a:ext>
            </a:extLst>
          </p:cNvPr>
          <p:cNvSpPr>
            <a:spLocks noGrp="1"/>
          </p:cNvSpPr>
          <p:nvPr>
            <p:ph type="sldNum" sz="quarter" idx="12"/>
          </p:nvPr>
        </p:nvSpPr>
        <p:spPr/>
        <p:txBody>
          <a:bodyPr/>
          <a:lstStyle/>
          <a:p>
            <a:fld id="{B6F15528-21DE-4FAA-801E-634DDDAF4B2B}" type="slidenum">
              <a:rPr lang="en-US" smtClean="0"/>
              <a:pPr/>
              <a:t>23</a:t>
            </a:fld>
            <a:endParaRPr lang="en-US"/>
          </a:p>
        </p:txBody>
      </p:sp>
      <p:graphicFrame>
        <p:nvGraphicFramePr>
          <p:cNvPr id="5" name="Table 4">
            <a:extLst>
              <a:ext uri="{FF2B5EF4-FFF2-40B4-BE49-F238E27FC236}">
                <a16:creationId xmlns:a16="http://schemas.microsoft.com/office/drawing/2014/main" id="{54F1B4DE-2CCC-4F08-8358-96416FD41972}"/>
              </a:ext>
            </a:extLst>
          </p:cNvPr>
          <p:cNvGraphicFramePr>
            <a:graphicFrameLocks noGrp="1"/>
          </p:cNvGraphicFramePr>
          <p:nvPr>
            <p:extLst>
              <p:ext uri="{D42A27DB-BD31-4B8C-83A1-F6EECF244321}">
                <p14:modId xmlns:p14="http://schemas.microsoft.com/office/powerpoint/2010/main" val="3764952251"/>
              </p:ext>
            </p:extLst>
          </p:nvPr>
        </p:nvGraphicFramePr>
        <p:xfrm>
          <a:off x="762000" y="2057400"/>
          <a:ext cx="7494964" cy="2382036"/>
        </p:xfrm>
        <a:graphic>
          <a:graphicData uri="http://schemas.openxmlformats.org/drawingml/2006/table">
            <a:tbl>
              <a:tblPr/>
              <a:tblGrid>
                <a:gridCol w="1752600">
                  <a:extLst>
                    <a:ext uri="{9D8B030D-6E8A-4147-A177-3AD203B41FA5}">
                      <a16:colId xmlns:a16="http://schemas.microsoft.com/office/drawing/2014/main" val="3331195091"/>
                    </a:ext>
                  </a:extLst>
                </a:gridCol>
                <a:gridCol w="1917123">
                  <a:extLst>
                    <a:ext uri="{9D8B030D-6E8A-4147-A177-3AD203B41FA5}">
                      <a16:colId xmlns:a16="http://schemas.microsoft.com/office/drawing/2014/main" val="434295127"/>
                    </a:ext>
                  </a:extLst>
                </a:gridCol>
                <a:gridCol w="1828800">
                  <a:extLst>
                    <a:ext uri="{9D8B030D-6E8A-4147-A177-3AD203B41FA5}">
                      <a16:colId xmlns:a16="http://schemas.microsoft.com/office/drawing/2014/main" val="3439965207"/>
                    </a:ext>
                  </a:extLst>
                </a:gridCol>
                <a:gridCol w="1996441">
                  <a:extLst>
                    <a:ext uri="{9D8B030D-6E8A-4147-A177-3AD203B41FA5}">
                      <a16:colId xmlns:a16="http://schemas.microsoft.com/office/drawing/2014/main" val="794379031"/>
                    </a:ext>
                  </a:extLst>
                </a:gridCol>
              </a:tblGrid>
              <a:tr h="435555">
                <a:tc>
                  <a:txBody>
                    <a:bodyPr/>
                    <a:lstStyle/>
                    <a:p>
                      <a:pPr algn="ctr"/>
                      <a:r>
                        <a:rPr lang="en-IN" sz="1600" b="0" i="0" dirty="0">
                          <a:effectLst/>
                          <a:latin typeface="Times New Roman" panose="02020603050405020304" pitchFamily="18" charset="0"/>
                          <a:cs typeface="Times New Roman" panose="02020603050405020304" pitchFamily="18" charset="0"/>
                        </a:rPr>
                        <a:t>State</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tc>
                  <a:txBody>
                    <a:bodyPr/>
                    <a:lstStyle/>
                    <a:p>
                      <a:pPr algn="ctr"/>
                      <a:r>
                        <a:rPr lang="en-IN" sz="1600" b="1" i="0" dirty="0">
                          <a:solidFill>
                            <a:srgbClr val="0070C0"/>
                          </a:solidFill>
                          <a:effectLst/>
                          <a:latin typeface="Times New Roman" panose="02020603050405020304" pitchFamily="18" charset="0"/>
                          <a:cs typeface="Times New Roman" panose="02020603050405020304" pitchFamily="18" charset="0"/>
                        </a:rPr>
                        <a:t>Blood serum (mg/dl) Ca</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tc>
                  <a:txBody>
                    <a:bodyPr/>
                    <a:lstStyle/>
                    <a:p>
                      <a:pPr algn="ctr"/>
                      <a:r>
                        <a:rPr lang="en-IN" sz="1600" b="0" i="0" dirty="0">
                          <a:effectLst/>
                          <a:latin typeface="Times New Roman" panose="02020603050405020304" pitchFamily="18" charset="0"/>
                          <a:cs typeface="Times New Roman" panose="02020603050405020304" pitchFamily="18" charset="0"/>
                        </a:rPr>
                        <a:t>Blood serum (mg/dl) P</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tc>
                  <a:txBody>
                    <a:bodyPr/>
                    <a:lstStyle/>
                    <a:p>
                      <a:pPr algn="ctr"/>
                      <a:r>
                        <a:rPr lang="da-DK" sz="1600" b="0" i="0" dirty="0">
                          <a:effectLst/>
                          <a:latin typeface="Times New Roman" panose="02020603050405020304" pitchFamily="18" charset="0"/>
                          <a:cs typeface="Times New Roman" panose="02020603050405020304" pitchFamily="18" charset="0"/>
                        </a:rPr>
                        <a:t>Blood serum (mg/dl) Mg</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extLst>
                  <a:ext uri="{0D108BD9-81ED-4DB2-BD59-A6C34878D82A}">
                    <a16:rowId xmlns:a16="http://schemas.microsoft.com/office/drawing/2014/main" val="2490815994"/>
                  </a:ext>
                </a:extLst>
              </a:tr>
              <a:tr h="305029">
                <a:tc>
                  <a:txBody>
                    <a:bodyPr/>
                    <a:lstStyle/>
                    <a:p>
                      <a:pPr algn="ctr"/>
                      <a:r>
                        <a:rPr lang="en-IN" sz="1600" dirty="0">
                          <a:effectLst/>
                          <a:latin typeface="Times New Roman" panose="02020603050405020304" pitchFamily="18" charset="0"/>
                          <a:cs typeface="Times New Roman" panose="02020603050405020304" pitchFamily="18" charset="0"/>
                        </a:rPr>
                        <a:t>Normal lactating cow</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tc>
                  <a:txBody>
                    <a:bodyPr/>
                    <a:lstStyle/>
                    <a:p>
                      <a:pPr algn="ctr"/>
                      <a:r>
                        <a:rPr lang="en-IN" sz="1600" b="1" dirty="0">
                          <a:solidFill>
                            <a:srgbClr val="0070C0"/>
                          </a:solidFill>
                          <a:effectLst/>
                          <a:latin typeface="Times New Roman" panose="02020603050405020304" pitchFamily="18" charset="0"/>
                          <a:cs typeface="Times New Roman" panose="02020603050405020304" pitchFamily="18" charset="0"/>
                        </a:rPr>
                        <a:t>8.4 to 10.2</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tc>
                  <a:txBody>
                    <a:bodyPr/>
                    <a:lstStyle/>
                    <a:p>
                      <a:pPr algn="ctr"/>
                      <a:r>
                        <a:rPr lang="en-IN" sz="1600" dirty="0">
                          <a:effectLst/>
                          <a:latin typeface="Times New Roman" panose="02020603050405020304" pitchFamily="18" charset="0"/>
                          <a:cs typeface="Times New Roman" panose="02020603050405020304" pitchFamily="18" charset="0"/>
                        </a:rPr>
                        <a:t>4.6 to 7.4</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tc>
                  <a:txBody>
                    <a:bodyPr/>
                    <a:lstStyle/>
                    <a:p>
                      <a:pPr algn="ctr"/>
                      <a:r>
                        <a:rPr lang="en-IN" sz="1600" dirty="0">
                          <a:effectLst/>
                          <a:latin typeface="Times New Roman" panose="02020603050405020304" pitchFamily="18" charset="0"/>
                          <a:cs typeface="Times New Roman" panose="02020603050405020304" pitchFamily="18" charset="0"/>
                        </a:rPr>
                        <a:t>1.9 to 2.6</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extLst>
                  <a:ext uri="{0D108BD9-81ED-4DB2-BD59-A6C34878D82A}">
                    <a16:rowId xmlns:a16="http://schemas.microsoft.com/office/drawing/2014/main" val="644208374"/>
                  </a:ext>
                </a:extLst>
              </a:tr>
              <a:tr h="305029">
                <a:tc>
                  <a:txBody>
                    <a:bodyPr/>
                    <a:lstStyle/>
                    <a:p>
                      <a:pPr algn="ctr"/>
                      <a:r>
                        <a:rPr lang="en-IN" sz="1600" dirty="0">
                          <a:effectLst/>
                          <a:latin typeface="Times New Roman" panose="02020603050405020304" pitchFamily="18" charset="0"/>
                          <a:cs typeface="Times New Roman" panose="02020603050405020304" pitchFamily="18" charset="0"/>
                        </a:rPr>
                        <a:t>Normal parturition</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tc>
                  <a:txBody>
                    <a:bodyPr/>
                    <a:lstStyle/>
                    <a:p>
                      <a:pPr algn="ctr"/>
                      <a:r>
                        <a:rPr lang="en-IN" sz="1600" b="1" dirty="0">
                          <a:solidFill>
                            <a:srgbClr val="0070C0"/>
                          </a:solidFill>
                          <a:effectLst/>
                          <a:latin typeface="Times New Roman" panose="02020603050405020304" pitchFamily="18" charset="0"/>
                          <a:cs typeface="Times New Roman" panose="02020603050405020304" pitchFamily="18" charset="0"/>
                        </a:rPr>
                        <a:t>6.8 to 8.6</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tc>
                  <a:txBody>
                    <a:bodyPr/>
                    <a:lstStyle/>
                    <a:p>
                      <a:pPr algn="ctr"/>
                      <a:r>
                        <a:rPr lang="en-IN" sz="1600" dirty="0">
                          <a:effectLst/>
                          <a:latin typeface="Times New Roman" panose="02020603050405020304" pitchFamily="18" charset="0"/>
                          <a:cs typeface="Times New Roman" panose="02020603050405020304" pitchFamily="18" charset="0"/>
                        </a:rPr>
                        <a:t>3.2 to 5.5</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tc>
                  <a:txBody>
                    <a:bodyPr/>
                    <a:lstStyle/>
                    <a:p>
                      <a:pPr algn="ctr"/>
                      <a:r>
                        <a:rPr lang="en-IN" sz="1600">
                          <a:effectLst/>
                          <a:latin typeface="Times New Roman" panose="02020603050405020304" pitchFamily="18" charset="0"/>
                          <a:cs typeface="Times New Roman" panose="02020603050405020304" pitchFamily="18" charset="0"/>
                        </a:rPr>
                        <a:t>2.5 to 3.5</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extLst>
                  <a:ext uri="{0D108BD9-81ED-4DB2-BD59-A6C34878D82A}">
                    <a16:rowId xmlns:a16="http://schemas.microsoft.com/office/drawing/2014/main" val="2665226745"/>
                  </a:ext>
                </a:extLst>
              </a:tr>
              <a:tr h="305029">
                <a:tc>
                  <a:txBody>
                    <a:bodyPr/>
                    <a:lstStyle/>
                    <a:p>
                      <a:pPr algn="ctr"/>
                      <a:r>
                        <a:rPr lang="en-IN" sz="1600" dirty="0">
                          <a:effectLst/>
                          <a:latin typeface="Times New Roman" panose="02020603050405020304" pitchFamily="18" charset="0"/>
                          <a:cs typeface="Times New Roman" panose="02020603050405020304" pitchFamily="18" charset="0"/>
                        </a:rPr>
                        <a:t>Milk fever, Stage I</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tc>
                  <a:txBody>
                    <a:bodyPr/>
                    <a:lstStyle/>
                    <a:p>
                      <a:pPr algn="ctr"/>
                      <a:r>
                        <a:rPr lang="en-IN" sz="1600" b="1" dirty="0">
                          <a:solidFill>
                            <a:srgbClr val="0070C0"/>
                          </a:solidFill>
                          <a:effectLst/>
                          <a:latin typeface="Times New Roman" panose="02020603050405020304" pitchFamily="18" charset="0"/>
                          <a:cs typeface="Times New Roman" panose="02020603050405020304" pitchFamily="18" charset="0"/>
                        </a:rPr>
                        <a:t>4.9 to 7.5</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tc>
                  <a:txBody>
                    <a:bodyPr/>
                    <a:lstStyle/>
                    <a:p>
                      <a:pPr algn="ctr"/>
                      <a:r>
                        <a:rPr lang="en-IN" sz="1600" dirty="0">
                          <a:effectLst/>
                          <a:latin typeface="Times New Roman" panose="02020603050405020304" pitchFamily="18" charset="0"/>
                          <a:cs typeface="Times New Roman" panose="02020603050405020304" pitchFamily="18" charset="0"/>
                        </a:rPr>
                        <a:t>1.0 to 3.8</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tc>
                  <a:txBody>
                    <a:bodyPr/>
                    <a:lstStyle/>
                    <a:p>
                      <a:pPr algn="ctr"/>
                      <a:r>
                        <a:rPr lang="en-IN" sz="1600" dirty="0">
                          <a:effectLst/>
                          <a:latin typeface="Times New Roman" panose="02020603050405020304" pitchFamily="18" charset="0"/>
                          <a:cs typeface="Times New Roman" panose="02020603050405020304" pitchFamily="18" charset="0"/>
                        </a:rPr>
                        <a:t>2.5 to 3.9</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extLst>
                  <a:ext uri="{0D108BD9-81ED-4DB2-BD59-A6C34878D82A}">
                    <a16:rowId xmlns:a16="http://schemas.microsoft.com/office/drawing/2014/main" val="3333548035"/>
                  </a:ext>
                </a:extLst>
              </a:tr>
              <a:tr h="305029">
                <a:tc>
                  <a:txBody>
                    <a:bodyPr/>
                    <a:lstStyle/>
                    <a:p>
                      <a:pPr algn="ctr"/>
                      <a:r>
                        <a:rPr lang="en-IN" sz="1600" dirty="0">
                          <a:effectLst/>
                          <a:latin typeface="Times New Roman" panose="02020603050405020304" pitchFamily="18" charset="0"/>
                          <a:cs typeface="Times New Roman" panose="02020603050405020304" pitchFamily="18" charset="0"/>
                        </a:rPr>
                        <a:t>Milk fever, Stage II</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tc>
                  <a:txBody>
                    <a:bodyPr/>
                    <a:lstStyle/>
                    <a:p>
                      <a:pPr algn="ctr"/>
                      <a:r>
                        <a:rPr lang="en-IN" sz="1600" b="1" dirty="0">
                          <a:solidFill>
                            <a:srgbClr val="0070C0"/>
                          </a:solidFill>
                          <a:effectLst/>
                          <a:latin typeface="Times New Roman" panose="02020603050405020304" pitchFamily="18" charset="0"/>
                          <a:cs typeface="Times New Roman" panose="02020603050405020304" pitchFamily="18" charset="0"/>
                        </a:rPr>
                        <a:t>4.2 to 6.8</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tc>
                  <a:txBody>
                    <a:bodyPr/>
                    <a:lstStyle/>
                    <a:p>
                      <a:pPr algn="ctr"/>
                      <a:r>
                        <a:rPr lang="en-IN" sz="1600" dirty="0">
                          <a:effectLst/>
                          <a:latin typeface="Times New Roman" panose="02020603050405020304" pitchFamily="18" charset="0"/>
                          <a:cs typeface="Times New Roman" panose="02020603050405020304" pitchFamily="18" charset="0"/>
                        </a:rPr>
                        <a:t>0.6 to 3.0</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tc>
                  <a:txBody>
                    <a:bodyPr/>
                    <a:lstStyle/>
                    <a:p>
                      <a:pPr algn="ctr"/>
                      <a:r>
                        <a:rPr lang="en-IN" sz="1600" dirty="0">
                          <a:effectLst/>
                          <a:latin typeface="Times New Roman" panose="02020603050405020304" pitchFamily="18" charset="0"/>
                          <a:cs typeface="Times New Roman" panose="02020603050405020304" pitchFamily="18" charset="0"/>
                        </a:rPr>
                        <a:t>2.3 to 3.9</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extLst>
                  <a:ext uri="{0D108BD9-81ED-4DB2-BD59-A6C34878D82A}">
                    <a16:rowId xmlns:a16="http://schemas.microsoft.com/office/drawing/2014/main" val="4029753488"/>
                  </a:ext>
                </a:extLst>
              </a:tr>
              <a:tr h="305029">
                <a:tc>
                  <a:txBody>
                    <a:bodyPr/>
                    <a:lstStyle/>
                    <a:p>
                      <a:pPr algn="ctr"/>
                      <a:r>
                        <a:rPr lang="en-IN" sz="1600" dirty="0">
                          <a:effectLst/>
                          <a:latin typeface="Times New Roman" panose="02020603050405020304" pitchFamily="18" charset="0"/>
                          <a:cs typeface="Times New Roman" panose="02020603050405020304" pitchFamily="18" charset="0"/>
                        </a:rPr>
                        <a:t>Milk fever, Stage III</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tc>
                  <a:txBody>
                    <a:bodyPr/>
                    <a:lstStyle/>
                    <a:p>
                      <a:pPr algn="ctr"/>
                      <a:r>
                        <a:rPr lang="en-IN" sz="1600" b="1" dirty="0">
                          <a:solidFill>
                            <a:srgbClr val="0070C0"/>
                          </a:solidFill>
                          <a:effectLst/>
                          <a:latin typeface="Times New Roman" panose="02020603050405020304" pitchFamily="18" charset="0"/>
                          <a:cs typeface="Times New Roman" panose="02020603050405020304" pitchFamily="18" charset="0"/>
                        </a:rPr>
                        <a:t>3.5 to 5.7</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tc>
                  <a:txBody>
                    <a:bodyPr/>
                    <a:lstStyle/>
                    <a:p>
                      <a:pPr algn="ctr"/>
                      <a:r>
                        <a:rPr lang="en-IN" sz="1600" dirty="0">
                          <a:effectLst/>
                          <a:latin typeface="Times New Roman" panose="02020603050405020304" pitchFamily="18" charset="0"/>
                          <a:cs typeface="Times New Roman" panose="02020603050405020304" pitchFamily="18" charset="0"/>
                        </a:rPr>
                        <a:t>0.6 to 2.6</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tc>
                  <a:txBody>
                    <a:bodyPr/>
                    <a:lstStyle/>
                    <a:p>
                      <a:pPr algn="ctr"/>
                      <a:r>
                        <a:rPr lang="en-IN" sz="1600" dirty="0">
                          <a:effectLst/>
                          <a:latin typeface="Times New Roman" panose="02020603050405020304" pitchFamily="18" charset="0"/>
                          <a:cs typeface="Times New Roman" panose="02020603050405020304" pitchFamily="18" charset="0"/>
                        </a:rPr>
                        <a:t>2.5 to 4.1</a:t>
                      </a:r>
                    </a:p>
                  </a:txBody>
                  <a:tcPr marL="35943" marR="35943" marT="35943" marB="35943" anchor="ctr">
                    <a:lnL w="9525" cap="flat" cmpd="sng" algn="ctr">
                      <a:solidFill>
                        <a:srgbClr val="2D2D2D"/>
                      </a:solidFill>
                      <a:prstDash val="solid"/>
                      <a:round/>
                      <a:headEnd type="none" w="med" len="med"/>
                      <a:tailEnd type="none" w="med" len="med"/>
                    </a:lnL>
                    <a:lnR w="9525" cap="flat" cmpd="sng" algn="ctr">
                      <a:solidFill>
                        <a:srgbClr val="2D2D2D"/>
                      </a:solidFill>
                      <a:prstDash val="solid"/>
                      <a:round/>
                      <a:headEnd type="none" w="med" len="med"/>
                      <a:tailEnd type="none" w="med" len="med"/>
                    </a:lnR>
                    <a:lnT w="9525" cap="flat" cmpd="sng" algn="ctr">
                      <a:solidFill>
                        <a:srgbClr val="2D2D2D"/>
                      </a:solidFill>
                      <a:prstDash val="solid"/>
                      <a:round/>
                      <a:headEnd type="none" w="med" len="med"/>
                      <a:tailEnd type="none" w="med" len="med"/>
                    </a:lnT>
                    <a:lnB w="9525" cap="flat" cmpd="sng" algn="ctr">
                      <a:solidFill>
                        <a:srgbClr val="2D2D2D"/>
                      </a:solidFill>
                      <a:prstDash val="solid"/>
                      <a:round/>
                      <a:headEnd type="none" w="med" len="med"/>
                      <a:tailEnd type="none" w="med" len="med"/>
                    </a:lnB>
                    <a:solidFill>
                      <a:srgbClr val="FFFFFF"/>
                    </a:solidFill>
                  </a:tcPr>
                </a:tc>
                <a:extLst>
                  <a:ext uri="{0D108BD9-81ED-4DB2-BD59-A6C34878D82A}">
                    <a16:rowId xmlns:a16="http://schemas.microsoft.com/office/drawing/2014/main" val="1537787502"/>
                  </a:ext>
                </a:extLst>
              </a:tr>
            </a:tbl>
          </a:graphicData>
        </a:graphic>
      </p:graphicFrame>
      <p:sp>
        <p:nvSpPr>
          <p:cNvPr id="7" name="TextBox 6">
            <a:extLst>
              <a:ext uri="{FF2B5EF4-FFF2-40B4-BE49-F238E27FC236}">
                <a16:creationId xmlns:a16="http://schemas.microsoft.com/office/drawing/2014/main" id="{79202793-B295-4FE9-91C2-AF06ED69CB38}"/>
              </a:ext>
            </a:extLst>
          </p:cNvPr>
          <p:cNvSpPr txBox="1"/>
          <p:nvPr/>
        </p:nvSpPr>
        <p:spPr>
          <a:xfrm>
            <a:off x="762000" y="1295400"/>
            <a:ext cx="7696200" cy="353943"/>
          </a:xfrm>
          <a:prstGeom prst="rect">
            <a:avLst/>
          </a:prstGeom>
          <a:noFill/>
        </p:spPr>
        <p:txBody>
          <a:bodyPr wrap="square">
            <a:spAutoFit/>
          </a:bodyPr>
          <a:lstStyle/>
          <a:p>
            <a:r>
              <a:rPr lang="en-US" sz="1700" b="1" dirty="0">
                <a:solidFill>
                  <a:srgbClr val="C00000"/>
                </a:solidFill>
                <a:latin typeface="Times New Roman" panose="02020603050405020304" pitchFamily="18" charset="0"/>
                <a:cs typeface="Times New Roman" panose="02020603050405020304" pitchFamily="18" charset="0"/>
              </a:rPr>
              <a:t>Blood serum concentration of minerals in dairy cows in various metabolic states</a:t>
            </a:r>
            <a:endParaRPr lang="en-IN" sz="17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7086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EBD1E3-DBD4-43D6-BE99-BB710170F726}"/>
              </a:ext>
            </a:extLst>
          </p:cNvPr>
          <p:cNvSpPr>
            <a:spLocks noGrp="1"/>
          </p:cNvSpPr>
          <p:nvPr>
            <p:ph idx="1"/>
          </p:nvPr>
        </p:nvSpPr>
        <p:spPr/>
        <p:txBody>
          <a:bodyPr>
            <a:normAutofit fontScale="92500"/>
          </a:bodyPr>
          <a:lstStyle/>
          <a:p>
            <a:pPr marL="457200" indent="-457200" algn="just">
              <a:buFont typeface="+mj-lt"/>
              <a:buAutoNum type="arabicPeriod"/>
            </a:pPr>
            <a:r>
              <a:rPr lang="en-US" dirty="0">
                <a:solidFill>
                  <a:schemeClr val="tx1"/>
                </a:solidFill>
                <a:latin typeface="Times New Roman" panose="02020603050405020304" pitchFamily="18" charset="0"/>
                <a:cs typeface="Times New Roman" panose="02020603050405020304" pitchFamily="18" charset="0"/>
              </a:rPr>
              <a:t>Ensure that the Ca intake during the dry period is below 50 g/day.</a:t>
            </a:r>
          </a:p>
          <a:p>
            <a:pPr marL="457200" indent="-457200" algn="just">
              <a:buFont typeface="+mj-lt"/>
              <a:buAutoNum type="arabicPeriod"/>
            </a:pPr>
            <a:r>
              <a:rPr lang="en-US" dirty="0">
                <a:solidFill>
                  <a:schemeClr val="tx1"/>
                </a:solidFill>
                <a:latin typeface="Times New Roman" panose="02020603050405020304" pitchFamily="18" charset="0"/>
                <a:cs typeface="Times New Roman" panose="02020603050405020304" pitchFamily="18" charset="0"/>
              </a:rPr>
              <a:t>Ensure that adequate dietary Ca is available over the risk period (just prior to and after calving).</a:t>
            </a:r>
          </a:p>
          <a:p>
            <a:pPr marL="457200" indent="-457200" algn="just">
              <a:buFont typeface="+mj-lt"/>
              <a:buAutoNum type="arabicPeriod"/>
            </a:pPr>
            <a:r>
              <a:rPr lang="en-US" dirty="0">
                <a:solidFill>
                  <a:schemeClr val="tx1"/>
                </a:solidFill>
                <a:latin typeface="Times New Roman" panose="02020603050405020304" pitchFamily="18" charset="0"/>
                <a:cs typeface="Times New Roman" panose="02020603050405020304" pitchFamily="18" charset="0"/>
              </a:rPr>
              <a:t>Try to avoid diets high in strong cations, such as Na and K.</a:t>
            </a:r>
          </a:p>
          <a:p>
            <a:pPr marL="457200" indent="-457200" algn="just">
              <a:buFont typeface="+mj-lt"/>
              <a:buAutoNum type="arabicPeriod"/>
            </a:pPr>
            <a:r>
              <a:rPr lang="en-US" b="0" i="0" dirty="0">
                <a:solidFill>
                  <a:schemeClr val="tx1"/>
                </a:solidFill>
                <a:effectLst/>
                <a:latin typeface="Times New Roman" panose="02020603050405020304" pitchFamily="18" charset="0"/>
                <a:cs typeface="Times New Roman" panose="02020603050405020304" pitchFamily="18" charset="0"/>
              </a:rPr>
              <a:t>Prevent animals from becoming over fat (BCS 2.5-3) and ensure they get plenty of exercises.</a:t>
            </a:r>
          </a:p>
          <a:p>
            <a:pPr marL="457200" indent="-457200" algn="just">
              <a:buFont typeface="+mj-lt"/>
              <a:buAutoNum type="arabicPeriod"/>
            </a:pPr>
            <a:r>
              <a:rPr lang="en-US" b="0" i="0" dirty="0">
                <a:solidFill>
                  <a:schemeClr val="tx1"/>
                </a:solidFill>
                <a:effectLst/>
                <a:latin typeface="Times New Roman" panose="02020603050405020304" pitchFamily="18" charset="0"/>
                <a:cs typeface="Times New Roman" panose="02020603050405020304" pitchFamily="18" charset="0"/>
              </a:rPr>
              <a:t>Make sure that the diet is sufficient in Mg for cows in late pregnancy.</a:t>
            </a:r>
          </a:p>
          <a:p>
            <a:pPr marL="457200" indent="-457200" algn="just">
              <a:buFont typeface="+mj-lt"/>
              <a:buAutoNum type="arabicPeriod"/>
            </a:pPr>
            <a:r>
              <a:rPr lang="en-US" dirty="0">
                <a:solidFill>
                  <a:schemeClr val="tx1"/>
                </a:solidFill>
                <a:latin typeface="Times New Roman" panose="02020603050405020304" pitchFamily="18" charset="0"/>
                <a:cs typeface="Times New Roman" panose="02020603050405020304" pitchFamily="18" charset="0"/>
              </a:rPr>
              <a:t>Do not breed from cows or sires with a history of recurrent milk fever.</a:t>
            </a:r>
          </a:p>
          <a:p>
            <a:pPr marL="457200" indent="-457200" algn="just">
              <a:buFont typeface="+mj-lt"/>
              <a:buAutoNum type="arabicPeriod"/>
            </a:pPr>
            <a:r>
              <a:rPr lang="en-US" b="0" i="0" dirty="0">
                <a:solidFill>
                  <a:schemeClr val="tx1"/>
                </a:solidFill>
                <a:effectLst/>
                <a:latin typeface="Times New Roman" panose="02020603050405020304" pitchFamily="18" charset="0"/>
                <a:cs typeface="Times New Roman" panose="02020603050405020304" pitchFamily="18" charset="0"/>
              </a:rPr>
              <a:t>Avoid stress in cows.</a:t>
            </a:r>
          </a:p>
          <a:p>
            <a:pPr marL="457200" indent="-457200" algn="just">
              <a:buFont typeface="+mj-lt"/>
              <a:buAutoNum type="arabicPeriod"/>
            </a:pPr>
            <a:r>
              <a:rPr lang="en-US" b="0" i="0" dirty="0">
                <a:solidFill>
                  <a:schemeClr val="tx1"/>
                </a:solidFill>
                <a:effectLst/>
                <a:latin typeface="Times New Roman" panose="02020603050405020304" pitchFamily="18" charset="0"/>
                <a:cs typeface="Times New Roman" panose="02020603050405020304" pitchFamily="18" charset="0"/>
              </a:rPr>
              <a:t>Feed adequate long fiber to transition cows.</a:t>
            </a:r>
          </a:p>
          <a:p>
            <a:pPr algn="just"/>
            <a:endParaRPr lang="en-IN"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8214CDF-5DC4-47E0-8A4C-C7607451BEAB}"/>
              </a:ext>
            </a:extLst>
          </p:cNvPr>
          <p:cNvSpPr>
            <a:spLocks noGrp="1"/>
          </p:cNvSpPr>
          <p:nvPr>
            <p:ph type="sldNum" sz="quarter" idx="12"/>
          </p:nvPr>
        </p:nvSpPr>
        <p:spPr/>
        <p:txBody>
          <a:bodyPr/>
          <a:lstStyle/>
          <a:p>
            <a:fld id="{B6F15528-21DE-4FAA-801E-634DDDAF4B2B}" type="slidenum">
              <a:rPr lang="en-US" smtClean="0"/>
              <a:pPr/>
              <a:t>24</a:t>
            </a:fld>
            <a:endParaRPr lang="en-US"/>
          </a:p>
        </p:txBody>
      </p:sp>
      <p:pic>
        <p:nvPicPr>
          <p:cNvPr id="12290" name="Picture 2">
            <a:extLst>
              <a:ext uri="{FF2B5EF4-FFF2-40B4-BE49-F238E27FC236}">
                <a16:creationId xmlns:a16="http://schemas.microsoft.com/office/drawing/2014/main" id="{08DF69EC-E570-438B-9E7F-3EFDE23EB6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542198"/>
            <a:ext cx="386715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436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ED3A0-D7D2-46D0-A4D2-679E2C124C5A}"/>
              </a:ext>
            </a:extLst>
          </p:cNvPr>
          <p:cNvSpPr>
            <a:spLocks noGrp="1"/>
          </p:cNvSpPr>
          <p:nvPr>
            <p:ph idx="1"/>
          </p:nvPr>
        </p:nvSpPr>
        <p:spPr/>
        <p:txBody>
          <a:bodyPr>
            <a:normAutofit/>
          </a:bodyPr>
          <a:lstStyle/>
          <a:p>
            <a:pPr algn="just">
              <a:buFont typeface="+mj-lt"/>
              <a:buAutoNum type="arabicPeriod"/>
            </a:pPr>
            <a:r>
              <a:rPr lang="en-US" sz="1800" dirty="0">
                <a:solidFill>
                  <a:schemeClr val="tx1"/>
                </a:solidFill>
                <a:latin typeface="Times New Roman" panose="02020603050405020304" pitchFamily="18" charset="0"/>
                <a:cs typeface="Times New Roman" panose="02020603050405020304" pitchFamily="18" charset="0"/>
              </a:rPr>
              <a:t>Treat cases of milk fever as soon as possible with a slow I/V infusion of 8-12 g of Ca. Ensure the solution is warmed to body temperature in cold weather.</a:t>
            </a:r>
          </a:p>
          <a:p>
            <a:pPr algn="just">
              <a:buFont typeface="+mj-lt"/>
              <a:buAutoNum type="arabicPeriod"/>
            </a:pPr>
            <a:r>
              <a:rPr lang="en-US" sz="1800" b="0" i="0" dirty="0">
                <a:solidFill>
                  <a:schemeClr val="tx1"/>
                </a:solidFill>
                <a:effectLst/>
                <a:latin typeface="Times New Roman" panose="02020603050405020304" pitchFamily="18" charset="0"/>
                <a:cs typeface="Times New Roman" panose="02020603050405020304" pitchFamily="18" charset="0"/>
              </a:rPr>
              <a:t>Inject I/M 10 million units of vitamin D3 within 24 to 48 hours of expected freshening. </a:t>
            </a:r>
          </a:p>
          <a:p>
            <a:pPr algn="just">
              <a:buFont typeface="+mj-lt"/>
              <a:buAutoNum type="arabicPeriod"/>
            </a:pPr>
            <a:r>
              <a:rPr lang="en-US" sz="1800" b="0" i="0" dirty="0">
                <a:solidFill>
                  <a:schemeClr val="tx1"/>
                </a:solidFill>
                <a:effectLst/>
                <a:latin typeface="Times New Roman" panose="02020603050405020304" pitchFamily="18" charset="0"/>
                <a:cs typeface="Times New Roman" panose="02020603050405020304" pitchFamily="18" charset="0"/>
              </a:rPr>
              <a:t>Sit the cow up in a sternal recumbency position and turn her so that she is lying on the side opposite to the one on which she was found and turn every 2 hours</a:t>
            </a:r>
          </a:p>
          <a:p>
            <a:pPr algn="just">
              <a:buFont typeface="+mj-lt"/>
              <a:buAutoNum type="arabicPeriod"/>
            </a:pPr>
            <a:r>
              <a:rPr lang="en-US" sz="1800" b="0" i="0" dirty="0">
                <a:solidFill>
                  <a:schemeClr val="tx1"/>
                </a:solidFill>
                <a:effectLst/>
                <a:latin typeface="Times New Roman" panose="02020603050405020304" pitchFamily="18" charset="0"/>
                <a:cs typeface="Times New Roman" panose="02020603050405020304" pitchFamily="18" charset="0"/>
              </a:rPr>
              <a:t>Feed 100 g of ammonium chloride/head/day beginning not less than two days before and continuing at least two days after freshening. </a:t>
            </a:r>
          </a:p>
          <a:p>
            <a:pPr algn="just">
              <a:buFont typeface="+mj-lt"/>
              <a:buAutoNum type="arabicPeriod"/>
            </a:pPr>
            <a:r>
              <a:rPr lang="en-US" sz="1800" dirty="0">
                <a:solidFill>
                  <a:schemeClr val="tx1"/>
                </a:solidFill>
                <a:latin typeface="Times New Roman" panose="02020603050405020304" pitchFamily="18" charset="0"/>
                <a:cs typeface="Times New Roman" panose="02020603050405020304" pitchFamily="18" charset="0"/>
              </a:rPr>
              <a:t>G</a:t>
            </a:r>
            <a:r>
              <a:rPr lang="en-US" sz="1800" b="0" i="0" dirty="0">
                <a:solidFill>
                  <a:schemeClr val="tx1"/>
                </a:solidFill>
                <a:effectLst/>
                <a:latin typeface="Times New Roman" panose="02020603050405020304" pitchFamily="18" charset="0"/>
                <a:cs typeface="Times New Roman" panose="02020603050405020304" pitchFamily="18" charset="0"/>
              </a:rPr>
              <a:t>ive a drench of two pounds of Epsom salts in one gallon of water. This will sometimes remove toxins in the lower gastrointestinal tract and enable cows to stand within 2-3 hours.</a:t>
            </a:r>
          </a:p>
          <a:p>
            <a:pPr algn="just">
              <a:buFont typeface="+mj-lt"/>
              <a:buAutoNum type="arabicPeriod"/>
            </a:pPr>
            <a:endParaRPr lang="en-IN" sz="18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652E201-625D-4BE8-92BC-AA75D40207E6}"/>
              </a:ext>
            </a:extLst>
          </p:cNvPr>
          <p:cNvSpPr>
            <a:spLocks noGrp="1"/>
          </p:cNvSpPr>
          <p:nvPr>
            <p:ph type="sldNum" sz="quarter" idx="12"/>
          </p:nvPr>
        </p:nvSpPr>
        <p:spPr/>
        <p:txBody>
          <a:bodyPr/>
          <a:lstStyle/>
          <a:p>
            <a:fld id="{B6F15528-21DE-4FAA-801E-634DDDAF4B2B}" type="slidenum">
              <a:rPr lang="en-US" smtClean="0"/>
              <a:pPr/>
              <a:t>25</a:t>
            </a:fld>
            <a:endParaRPr lang="en-US"/>
          </a:p>
        </p:txBody>
      </p:sp>
      <p:pic>
        <p:nvPicPr>
          <p:cNvPr id="6" name="Picture 5">
            <a:extLst>
              <a:ext uri="{FF2B5EF4-FFF2-40B4-BE49-F238E27FC236}">
                <a16:creationId xmlns:a16="http://schemas.microsoft.com/office/drawing/2014/main" id="{C9F7F1F0-8D6E-441E-B9D9-0380862EA315}"/>
              </a:ext>
            </a:extLst>
          </p:cNvPr>
          <p:cNvPicPr>
            <a:picLocks noChangeAspect="1"/>
          </p:cNvPicPr>
          <p:nvPr/>
        </p:nvPicPr>
        <p:blipFill>
          <a:blip r:embed="rId2"/>
          <a:stretch>
            <a:fillRect/>
          </a:stretch>
        </p:blipFill>
        <p:spPr>
          <a:xfrm>
            <a:off x="914400" y="152400"/>
            <a:ext cx="1600200" cy="1436245"/>
          </a:xfrm>
          <a:prstGeom prst="rect">
            <a:avLst/>
          </a:prstGeom>
          <a:ln>
            <a:noFill/>
          </a:ln>
          <a:effectLst>
            <a:softEdge rad="112500"/>
          </a:effectLst>
        </p:spPr>
      </p:pic>
      <p:sp>
        <p:nvSpPr>
          <p:cNvPr id="7" name="TextBox 6">
            <a:extLst>
              <a:ext uri="{FF2B5EF4-FFF2-40B4-BE49-F238E27FC236}">
                <a16:creationId xmlns:a16="http://schemas.microsoft.com/office/drawing/2014/main" id="{5215A8CE-2150-41B7-9658-ADF2FD3214A8}"/>
              </a:ext>
            </a:extLst>
          </p:cNvPr>
          <p:cNvSpPr txBox="1"/>
          <p:nvPr/>
        </p:nvSpPr>
        <p:spPr>
          <a:xfrm>
            <a:off x="2514600" y="634963"/>
            <a:ext cx="3352800" cy="707886"/>
          </a:xfrm>
          <a:prstGeom prst="rect">
            <a:avLst/>
          </a:prstGeom>
          <a:noFill/>
        </p:spPr>
        <p:txBody>
          <a:bodyPr wrap="square" rtlCol="0">
            <a:spAutoFit/>
          </a:bodyPr>
          <a:lstStyle/>
          <a:p>
            <a:r>
              <a:rPr lang="en-US" sz="4000" b="1" dirty="0">
                <a:solidFill>
                  <a:srgbClr val="C00000"/>
                </a:solidFill>
                <a:latin typeface="Times New Roman" panose="02020603050405020304" pitchFamily="18" charset="0"/>
                <a:cs typeface="Times New Roman" panose="02020603050405020304" pitchFamily="18" charset="0"/>
              </a:rPr>
              <a:t>Treatment</a:t>
            </a:r>
            <a:endParaRPr lang="en-IN" sz="4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8178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0F106E-FAC9-4C59-B5AA-8A381B344BBF}"/>
              </a:ext>
            </a:extLst>
          </p:cNvPr>
          <p:cNvSpPr>
            <a:spLocks noGrp="1"/>
          </p:cNvSpPr>
          <p:nvPr>
            <p:ph idx="1"/>
          </p:nvPr>
        </p:nvSpPr>
        <p:spPr/>
        <p:txBody>
          <a:bodyPr>
            <a:normAutofit/>
          </a:bodyPr>
          <a:lstStyle/>
          <a:p>
            <a:pPr algn="just">
              <a:buFont typeface="Wingdings" panose="05000000000000000000" pitchFamily="2" charset="2"/>
              <a:buChar char="v"/>
            </a:pPr>
            <a:r>
              <a:rPr lang="en-US" dirty="0">
                <a:solidFill>
                  <a:schemeClr val="tx1"/>
                </a:solidFill>
                <a:latin typeface="Times New Roman" panose="02020603050405020304" pitchFamily="18" charset="0"/>
                <a:cs typeface="Times New Roman" panose="02020603050405020304" pitchFamily="18" charset="0"/>
              </a:rPr>
              <a:t> Very useful </a:t>
            </a:r>
            <a:r>
              <a:rPr lang="en-US" b="0" i="0" dirty="0">
                <a:solidFill>
                  <a:schemeClr val="tx1"/>
                </a:solidFill>
                <a:effectLst/>
                <a:latin typeface="Times New Roman" panose="02020603050405020304" pitchFamily="18" charset="0"/>
                <a:cs typeface="Times New Roman" panose="02020603050405020304" pitchFamily="18" charset="0"/>
              </a:rPr>
              <a:t>method of preventing and controlling milk fever is by balancing dry cow rations for anions (negatively charged molecules) and cations (positively charged molecules). </a:t>
            </a:r>
          </a:p>
          <a:p>
            <a:pPr algn="just">
              <a:buFont typeface="Wingdings" panose="05000000000000000000" pitchFamily="2" charset="2"/>
              <a:buChar char="v"/>
            </a:pPr>
            <a:r>
              <a:rPr lang="en-US" b="0" i="0" dirty="0">
                <a:solidFill>
                  <a:schemeClr val="tx1"/>
                </a:solidFill>
                <a:effectLst/>
                <a:latin typeface="Times New Roman" panose="02020603050405020304" pitchFamily="18" charset="0"/>
                <a:cs typeface="Times New Roman" panose="02020603050405020304" pitchFamily="18" charset="0"/>
              </a:rPr>
              <a:t> Na and K are the cations and Cl and S are the anions of interest in formulating anionic diets. </a:t>
            </a:r>
          </a:p>
          <a:p>
            <a:pPr algn="just">
              <a:buFont typeface="Wingdings" panose="05000000000000000000" pitchFamily="2" charset="2"/>
              <a:buChar char="v"/>
            </a:pPr>
            <a:r>
              <a:rPr lang="en-US" b="0" i="0" dirty="0">
                <a:solidFill>
                  <a:schemeClr val="tx1"/>
                </a:solidFill>
                <a:effectLst/>
                <a:latin typeface="Times New Roman" panose="02020603050405020304" pitchFamily="18" charset="0"/>
                <a:cs typeface="Times New Roman" panose="02020603050405020304" pitchFamily="18" charset="0"/>
              </a:rPr>
              <a:t>The DCAB equation most often used to determine milliequivalents (</a:t>
            </a:r>
            <a:r>
              <a:rPr lang="en-US" b="0" i="0" dirty="0" err="1">
                <a:solidFill>
                  <a:schemeClr val="tx1"/>
                </a:solidFill>
                <a:effectLst/>
                <a:latin typeface="Times New Roman" panose="02020603050405020304" pitchFamily="18" charset="0"/>
                <a:cs typeface="Times New Roman" panose="02020603050405020304" pitchFamily="18" charset="0"/>
              </a:rPr>
              <a:t>mEq</a:t>
            </a:r>
            <a:r>
              <a:rPr lang="en-US" b="0" i="0" dirty="0">
                <a:solidFill>
                  <a:schemeClr val="tx1"/>
                </a:solidFill>
                <a:effectLst/>
                <a:latin typeface="Times New Roman" panose="02020603050405020304" pitchFamily="18" charset="0"/>
                <a:cs typeface="Times New Roman" panose="02020603050405020304" pitchFamily="18" charset="0"/>
              </a:rPr>
              <a:t>)/100 grams of DM: </a:t>
            </a:r>
          </a:p>
          <a:p>
            <a:pPr marL="0" indent="0" algn="ctr">
              <a:buNone/>
            </a:pPr>
            <a:r>
              <a:rPr lang="en-US" i="1" dirty="0">
                <a:solidFill>
                  <a:schemeClr val="tx1"/>
                </a:solidFill>
                <a:effectLst/>
                <a:latin typeface="Times New Roman" panose="02020603050405020304" pitchFamily="18" charset="0"/>
                <a:cs typeface="Times New Roman" panose="02020603050405020304" pitchFamily="18" charset="0"/>
              </a:rPr>
              <a:t>DCAB (</a:t>
            </a:r>
            <a:r>
              <a:rPr lang="en-US" i="1" dirty="0" err="1">
                <a:solidFill>
                  <a:schemeClr val="tx1"/>
                </a:solidFill>
                <a:effectLst/>
                <a:latin typeface="Times New Roman" panose="02020603050405020304" pitchFamily="18" charset="0"/>
                <a:cs typeface="Times New Roman" panose="02020603050405020304" pitchFamily="18" charset="0"/>
              </a:rPr>
              <a:t>mEq</a:t>
            </a:r>
            <a:r>
              <a:rPr lang="en-US" i="1" dirty="0">
                <a:solidFill>
                  <a:schemeClr val="tx1"/>
                </a:solidFill>
                <a:effectLst/>
                <a:latin typeface="Times New Roman" panose="02020603050405020304" pitchFamily="18" charset="0"/>
                <a:cs typeface="Times New Roman" panose="02020603050405020304" pitchFamily="18" charset="0"/>
              </a:rPr>
              <a:t>/100g diet DM) = </a:t>
            </a:r>
            <a:r>
              <a:rPr lang="en-US" i="1" dirty="0" err="1">
                <a:solidFill>
                  <a:schemeClr val="tx1"/>
                </a:solidFill>
                <a:effectLst/>
                <a:latin typeface="Times New Roman" panose="02020603050405020304" pitchFamily="18" charset="0"/>
                <a:cs typeface="Times New Roman" panose="02020603050405020304" pitchFamily="18" charset="0"/>
              </a:rPr>
              <a:t>mEq</a:t>
            </a:r>
            <a:r>
              <a:rPr lang="en-US" i="1" dirty="0">
                <a:solidFill>
                  <a:schemeClr val="tx1"/>
                </a:solidFill>
                <a:effectLst/>
                <a:latin typeface="Times New Roman" panose="02020603050405020304" pitchFamily="18" charset="0"/>
                <a:cs typeface="Times New Roman" panose="02020603050405020304" pitchFamily="18" charset="0"/>
              </a:rPr>
              <a:t> (Na + K) - </a:t>
            </a:r>
            <a:r>
              <a:rPr lang="en-US" i="1" dirty="0" err="1">
                <a:solidFill>
                  <a:schemeClr val="tx1"/>
                </a:solidFill>
                <a:effectLst/>
                <a:latin typeface="Times New Roman" panose="02020603050405020304" pitchFamily="18" charset="0"/>
                <a:cs typeface="Times New Roman" panose="02020603050405020304" pitchFamily="18" charset="0"/>
              </a:rPr>
              <a:t>mEq</a:t>
            </a:r>
            <a:r>
              <a:rPr lang="en-US" i="1" dirty="0">
                <a:solidFill>
                  <a:schemeClr val="tx1"/>
                </a:solidFill>
                <a:effectLst/>
                <a:latin typeface="Times New Roman" panose="02020603050405020304" pitchFamily="18" charset="0"/>
                <a:cs typeface="Times New Roman" panose="02020603050405020304" pitchFamily="18" charset="0"/>
              </a:rPr>
              <a:t> (Cl + S)</a:t>
            </a:r>
          </a:p>
          <a:p>
            <a:pPr algn="just"/>
            <a:endParaRPr lang="en-IN"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C53B2B1-CAC7-4FD8-923F-C0CEE93AB2C2}"/>
              </a:ext>
            </a:extLst>
          </p:cNvPr>
          <p:cNvSpPr>
            <a:spLocks noGrp="1"/>
          </p:cNvSpPr>
          <p:nvPr>
            <p:ph type="sldNum" sz="quarter" idx="12"/>
          </p:nvPr>
        </p:nvSpPr>
        <p:spPr/>
        <p:txBody>
          <a:bodyPr/>
          <a:lstStyle/>
          <a:p>
            <a:fld id="{B6F15528-21DE-4FAA-801E-634DDDAF4B2B}" type="slidenum">
              <a:rPr lang="en-US" smtClean="0"/>
              <a:pPr/>
              <a:t>26</a:t>
            </a:fld>
            <a:endParaRPr lang="en-US"/>
          </a:p>
        </p:txBody>
      </p:sp>
      <p:sp>
        <p:nvSpPr>
          <p:cNvPr id="6" name="TextBox 5">
            <a:extLst>
              <a:ext uri="{FF2B5EF4-FFF2-40B4-BE49-F238E27FC236}">
                <a16:creationId xmlns:a16="http://schemas.microsoft.com/office/drawing/2014/main" id="{0058999D-9688-49A6-8F2A-FA57A4674903}"/>
              </a:ext>
            </a:extLst>
          </p:cNvPr>
          <p:cNvSpPr txBox="1"/>
          <p:nvPr/>
        </p:nvSpPr>
        <p:spPr>
          <a:xfrm>
            <a:off x="822959" y="1261321"/>
            <a:ext cx="7924801" cy="384721"/>
          </a:xfrm>
          <a:prstGeom prst="rect">
            <a:avLst/>
          </a:prstGeom>
          <a:noFill/>
        </p:spPr>
        <p:txBody>
          <a:bodyPr wrap="square">
            <a:spAutoFit/>
          </a:bodyPr>
          <a:lstStyle/>
          <a:p>
            <a:pPr algn="l"/>
            <a:r>
              <a:rPr lang="en-US" sz="1900" b="1" i="0" dirty="0">
                <a:solidFill>
                  <a:srgbClr val="C00000"/>
                </a:solidFill>
                <a:effectLst/>
                <a:latin typeface="Times New Roman" panose="02020603050405020304" pitchFamily="18" charset="0"/>
                <a:cs typeface="Times New Roman" panose="02020603050405020304" pitchFamily="18" charset="0"/>
              </a:rPr>
              <a:t>Dietary Cation-Anion Balance (DCAB) or Dietary Cation-Anion (DCAD)</a:t>
            </a:r>
          </a:p>
        </p:txBody>
      </p:sp>
    </p:spTree>
    <p:extLst>
      <p:ext uri="{BB962C8B-B14F-4D97-AF65-F5344CB8AC3E}">
        <p14:creationId xmlns:p14="http://schemas.microsoft.com/office/powerpoint/2010/main" val="3647130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3F25EA-515E-422C-9CB0-2924A4F5826B}"/>
              </a:ext>
            </a:extLst>
          </p:cNvPr>
          <p:cNvSpPr>
            <a:spLocks noGrp="1"/>
          </p:cNvSpPr>
          <p:nvPr>
            <p:ph idx="1"/>
          </p:nvPr>
        </p:nvSpPr>
        <p:spPr/>
        <p:txBody>
          <a:bodyPr>
            <a:normAutofit/>
          </a:bodyPr>
          <a:lstStyle/>
          <a:p>
            <a:pPr algn="just">
              <a:buFont typeface="Wingdings" panose="05000000000000000000" pitchFamily="2" charset="2"/>
              <a:buChar char="v"/>
            </a:pPr>
            <a:r>
              <a:rPr lang="en-US" sz="1900" b="0" i="0" dirty="0">
                <a:solidFill>
                  <a:srgbClr val="000000"/>
                </a:solidFill>
                <a:effectLst/>
                <a:latin typeface="Times New Roman" panose="02020603050405020304" pitchFamily="18" charset="0"/>
                <a:cs typeface="Times New Roman" panose="02020603050405020304" pitchFamily="18" charset="0"/>
              </a:rPr>
              <a:t>Balancing rations for anions affects the cow's acid-base status, activating PTH and raising the amount of Ca in the blood by mobilizing it from bones. </a:t>
            </a:r>
            <a:endParaRPr lang="en-US" sz="1900" b="0" i="0" dirty="0">
              <a:solidFill>
                <a:schemeClr val="tx1"/>
              </a:solidFill>
              <a:effectLst/>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en-US" sz="1900" dirty="0">
                <a:solidFill>
                  <a:schemeClr val="tx1"/>
                </a:solidFill>
                <a:latin typeface="Times New Roman" panose="02020603050405020304" pitchFamily="18" charset="0"/>
                <a:cs typeface="Times New Roman" panose="02020603050405020304" pitchFamily="18" charset="0"/>
              </a:rPr>
              <a:t>T</a:t>
            </a:r>
            <a:r>
              <a:rPr lang="en-US" sz="1900" b="0" i="0" dirty="0">
                <a:solidFill>
                  <a:schemeClr val="tx1"/>
                </a:solidFill>
                <a:effectLst/>
                <a:latin typeface="Times New Roman" panose="02020603050405020304" pitchFamily="18" charset="0"/>
                <a:cs typeface="Times New Roman" panose="02020603050405020304" pitchFamily="18" charset="0"/>
              </a:rPr>
              <a:t>he range of </a:t>
            </a:r>
            <a:r>
              <a:rPr lang="en-US" sz="1900" dirty="0">
                <a:solidFill>
                  <a:schemeClr val="tx1"/>
                </a:solidFill>
                <a:latin typeface="Times New Roman" panose="02020603050405020304" pitchFamily="18" charset="0"/>
                <a:cs typeface="Times New Roman" panose="02020603050405020304" pitchFamily="18" charset="0"/>
              </a:rPr>
              <a:t>DCAB </a:t>
            </a:r>
            <a:r>
              <a:rPr lang="en-US" sz="1900" b="0" i="0" dirty="0">
                <a:solidFill>
                  <a:schemeClr val="tx1"/>
                </a:solidFill>
                <a:effectLst/>
                <a:latin typeface="Times New Roman" panose="02020603050405020304" pitchFamily="18" charset="0"/>
                <a:cs typeface="Times New Roman" panose="02020603050405020304" pitchFamily="18" charset="0"/>
              </a:rPr>
              <a:t>that achieves the lowest incidence of milk fever is -10 to -15 </a:t>
            </a:r>
            <a:r>
              <a:rPr lang="en-US" sz="1900" b="0" i="0" dirty="0" err="1">
                <a:solidFill>
                  <a:schemeClr val="tx1"/>
                </a:solidFill>
                <a:effectLst/>
                <a:latin typeface="Times New Roman" panose="02020603050405020304" pitchFamily="18" charset="0"/>
                <a:cs typeface="Times New Roman" panose="02020603050405020304" pitchFamily="18" charset="0"/>
              </a:rPr>
              <a:t>mEq</a:t>
            </a:r>
            <a:r>
              <a:rPr lang="en-US" sz="1900" b="0" i="0" dirty="0">
                <a:solidFill>
                  <a:schemeClr val="tx1"/>
                </a:solidFill>
                <a:effectLst/>
                <a:latin typeface="Times New Roman" panose="02020603050405020304" pitchFamily="18" charset="0"/>
                <a:cs typeface="Times New Roman" panose="02020603050405020304" pitchFamily="18" charset="0"/>
              </a:rPr>
              <a:t>/100g DM or -100 to -150 </a:t>
            </a:r>
            <a:r>
              <a:rPr lang="en-US" sz="1900" b="0" i="0" dirty="0" err="1">
                <a:solidFill>
                  <a:schemeClr val="tx1"/>
                </a:solidFill>
                <a:effectLst/>
                <a:latin typeface="Times New Roman" panose="02020603050405020304" pitchFamily="18" charset="0"/>
                <a:cs typeface="Times New Roman" panose="02020603050405020304" pitchFamily="18" charset="0"/>
              </a:rPr>
              <a:t>mEq</a:t>
            </a:r>
            <a:r>
              <a:rPr lang="en-US" sz="1900" b="0" i="0" dirty="0">
                <a:solidFill>
                  <a:schemeClr val="tx1"/>
                </a:solidFill>
                <a:effectLst/>
                <a:latin typeface="Times New Roman" panose="02020603050405020304" pitchFamily="18" charset="0"/>
                <a:cs typeface="Times New Roman" panose="02020603050405020304" pitchFamily="18" charset="0"/>
              </a:rPr>
              <a:t>/kg DM.</a:t>
            </a:r>
          </a:p>
          <a:p>
            <a:pPr algn="just">
              <a:buFont typeface="Wingdings" panose="05000000000000000000" pitchFamily="2" charset="2"/>
              <a:buChar char="v"/>
            </a:pPr>
            <a:r>
              <a:rPr lang="en-US" sz="1900" b="0" i="0" dirty="0">
                <a:solidFill>
                  <a:schemeClr val="tx1"/>
                </a:solidFill>
                <a:effectLst/>
                <a:latin typeface="Times New Roman" panose="02020603050405020304" pitchFamily="18" charset="0"/>
                <a:cs typeface="Times New Roman" panose="02020603050405020304" pitchFamily="18" charset="0"/>
              </a:rPr>
              <a:t>-DCAD diet is not offere</a:t>
            </a:r>
            <a:r>
              <a:rPr lang="en-US" sz="1900" dirty="0">
                <a:solidFill>
                  <a:schemeClr val="tx1"/>
                </a:solidFill>
                <a:latin typeface="Times New Roman" panose="02020603050405020304" pitchFamily="18" charset="0"/>
                <a:cs typeface="Times New Roman" panose="02020603050405020304" pitchFamily="18" charset="0"/>
              </a:rPr>
              <a:t>d in lactating cow as it increases chance of ruminal acidosis (+DCAD diet with 200-300 </a:t>
            </a:r>
            <a:r>
              <a:rPr lang="en-US" sz="1900" b="0" i="0" dirty="0" err="1">
                <a:solidFill>
                  <a:schemeClr val="tx1"/>
                </a:solidFill>
                <a:effectLst/>
                <a:latin typeface="Times New Roman" panose="02020603050405020304" pitchFamily="18" charset="0"/>
                <a:cs typeface="Times New Roman" panose="02020603050405020304" pitchFamily="18" charset="0"/>
              </a:rPr>
              <a:t>mEq</a:t>
            </a:r>
            <a:r>
              <a:rPr lang="en-US" sz="1900" b="0" i="0" dirty="0">
                <a:solidFill>
                  <a:schemeClr val="tx1"/>
                </a:solidFill>
                <a:effectLst/>
                <a:latin typeface="Times New Roman" panose="02020603050405020304" pitchFamily="18" charset="0"/>
                <a:cs typeface="Times New Roman" panose="02020603050405020304" pitchFamily="18" charset="0"/>
              </a:rPr>
              <a:t>/kg DM is optimum diet for lactating animal).</a:t>
            </a:r>
          </a:p>
          <a:p>
            <a:pPr algn="just">
              <a:buFont typeface="Wingdings" panose="05000000000000000000" pitchFamily="2" charset="2"/>
              <a:buChar char="v"/>
            </a:pPr>
            <a:r>
              <a:rPr lang="en-US" sz="1900" b="0" i="0" dirty="0">
                <a:solidFill>
                  <a:schemeClr val="tx1"/>
                </a:solidFill>
                <a:effectLst/>
                <a:latin typeface="Times New Roman" panose="02020603050405020304" pitchFamily="18" charset="0"/>
                <a:cs typeface="Times New Roman" panose="02020603050405020304" pitchFamily="18" charset="0"/>
              </a:rPr>
              <a:t>It is difficult to calculate -/+ DCAD diet. Therefore, ammonium chloride is added to achieve –DCAD diet and sodium bicarbonate is added in diet to achieve + DCAD diet. </a:t>
            </a:r>
          </a:p>
          <a:p>
            <a:pPr algn="just">
              <a:buFont typeface="Wingdings" panose="05000000000000000000" pitchFamily="2" charset="2"/>
              <a:buChar char="v"/>
            </a:pPr>
            <a:r>
              <a:rPr lang="en-US" sz="1900" dirty="0">
                <a:solidFill>
                  <a:schemeClr val="tx1"/>
                </a:solidFill>
                <a:latin typeface="Times New Roman" panose="02020603050405020304" pitchFamily="18" charset="0"/>
                <a:cs typeface="Times New Roman" panose="02020603050405020304" pitchFamily="18" charset="0"/>
              </a:rPr>
              <a:t>Urinary pH is good indicator about effectiveness of DCAD diet.</a:t>
            </a:r>
            <a:endParaRPr lang="en-US" sz="1900" b="0" i="0" dirty="0">
              <a:solidFill>
                <a:schemeClr val="tx1"/>
              </a:solidFill>
              <a:effectLst/>
              <a:latin typeface="Times New Roman" panose="02020603050405020304" pitchFamily="18" charset="0"/>
              <a:cs typeface="Times New Roman" panose="02020603050405020304" pitchFamily="18" charset="0"/>
            </a:endParaRPr>
          </a:p>
          <a:p>
            <a:endParaRPr lang="en-IN" sz="19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3E10BC6-FB80-4B8A-BD18-7CC209A98173}"/>
              </a:ext>
            </a:extLst>
          </p:cNvPr>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2602259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75D725-B1A1-4CF7-9905-B9961E969E10}"/>
              </a:ext>
            </a:extLst>
          </p:cNvPr>
          <p:cNvSpPr>
            <a:spLocks noGrp="1"/>
          </p:cNvSpPr>
          <p:nvPr>
            <p:ph type="sldNum" sz="quarter" idx="12"/>
          </p:nvPr>
        </p:nvSpPr>
        <p:spPr/>
        <p:txBody>
          <a:bodyPr/>
          <a:lstStyle/>
          <a:p>
            <a:fld id="{B6F15528-21DE-4FAA-801E-634DDDAF4B2B}" type="slidenum">
              <a:rPr lang="en-US" smtClean="0"/>
              <a:pPr/>
              <a:t>28</a:t>
            </a:fld>
            <a:endParaRPr lang="en-US"/>
          </a:p>
        </p:txBody>
      </p:sp>
      <p:pic>
        <p:nvPicPr>
          <p:cNvPr id="6" name="Picture 5">
            <a:extLst>
              <a:ext uri="{FF2B5EF4-FFF2-40B4-BE49-F238E27FC236}">
                <a16:creationId xmlns:a16="http://schemas.microsoft.com/office/drawing/2014/main" id="{28038336-E56A-4F1B-9F77-442CE2299665}"/>
              </a:ext>
            </a:extLst>
          </p:cNvPr>
          <p:cNvPicPr>
            <a:picLocks noChangeAspect="1"/>
          </p:cNvPicPr>
          <p:nvPr/>
        </p:nvPicPr>
        <p:blipFill>
          <a:blip r:embed="rId2"/>
          <a:stretch>
            <a:fillRect/>
          </a:stretch>
        </p:blipFill>
        <p:spPr>
          <a:xfrm>
            <a:off x="1941482" y="1828800"/>
            <a:ext cx="5473505" cy="3505200"/>
          </a:xfrm>
          <a:prstGeom prst="rect">
            <a:avLst/>
          </a:prstGeom>
          <a:ln>
            <a:noFill/>
          </a:ln>
          <a:effectLst>
            <a:softEdge rad="112500"/>
          </a:effectLst>
        </p:spPr>
      </p:pic>
      <p:sp>
        <p:nvSpPr>
          <p:cNvPr id="7" name="TextBox 6">
            <a:extLst>
              <a:ext uri="{FF2B5EF4-FFF2-40B4-BE49-F238E27FC236}">
                <a16:creationId xmlns:a16="http://schemas.microsoft.com/office/drawing/2014/main" id="{D33B877D-5CDA-43E7-96BB-16EF3382F0A4}"/>
              </a:ext>
            </a:extLst>
          </p:cNvPr>
          <p:cNvSpPr txBox="1"/>
          <p:nvPr/>
        </p:nvSpPr>
        <p:spPr>
          <a:xfrm>
            <a:off x="990600" y="533400"/>
            <a:ext cx="7010400" cy="1200329"/>
          </a:xfrm>
          <a:prstGeom prst="rect">
            <a:avLst/>
          </a:prstGeom>
          <a:noFill/>
        </p:spPr>
        <p:txBody>
          <a:bodyPr wrap="square" rtlCol="0">
            <a:spAutoFit/>
          </a:bodyPr>
          <a:lstStyle/>
          <a:p>
            <a:pPr algn="ctr"/>
            <a:r>
              <a:rPr lang="en-US" sz="3600" b="1" dirty="0">
                <a:solidFill>
                  <a:srgbClr val="C00000"/>
                </a:solidFill>
                <a:latin typeface="Times New Roman" panose="02020603050405020304" pitchFamily="18" charset="0"/>
                <a:cs typeface="Times New Roman" panose="02020603050405020304" pitchFamily="18" charset="0"/>
              </a:rPr>
              <a:t>Laminitis/</a:t>
            </a:r>
            <a:r>
              <a:rPr lang="en-US" sz="3600" b="1" i="1" dirty="0">
                <a:solidFill>
                  <a:srgbClr val="C00000"/>
                </a:solidFill>
                <a:latin typeface="Times New Roman" panose="02020603050405020304" pitchFamily="18" charset="0"/>
                <a:cs typeface="Times New Roman" panose="02020603050405020304" pitchFamily="18" charset="0"/>
              </a:rPr>
              <a:t>Pododermatitis </a:t>
            </a:r>
            <a:r>
              <a:rPr lang="en-US" sz="3600" b="1" i="1" dirty="0" err="1">
                <a:solidFill>
                  <a:srgbClr val="C00000"/>
                </a:solidFill>
                <a:latin typeface="Times New Roman" panose="02020603050405020304" pitchFamily="18" charset="0"/>
                <a:cs typeface="Times New Roman" panose="02020603050405020304" pitchFamily="18" charset="0"/>
              </a:rPr>
              <a:t>aseptica</a:t>
            </a:r>
            <a:r>
              <a:rPr lang="en-US" sz="3600" b="1" i="1" dirty="0">
                <a:solidFill>
                  <a:srgbClr val="C00000"/>
                </a:solidFill>
                <a:latin typeface="Times New Roman" panose="02020603050405020304" pitchFamily="18" charset="0"/>
                <a:cs typeface="Times New Roman" panose="02020603050405020304" pitchFamily="18" charset="0"/>
              </a:rPr>
              <a:t> </a:t>
            </a:r>
            <a:r>
              <a:rPr lang="en-US" sz="3600" b="1" i="1" dirty="0" err="1">
                <a:solidFill>
                  <a:srgbClr val="C00000"/>
                </a:solidFill>
                <a:latin typeface="Times New Roman" panose="02020603050405020304" pitchFamily="18" charset="0"/>
                <a:cs typeface="Times New Roman" panose="02020603050405020304" pitchFamily="18" charset="0"/>
              </a:rPr>
              <a:t>diffussa</a:t>
            </a:r>
            <a:r>
              <a:rPr lang="en-US" sz="3600" b="1" dirty="0">
                <a:solidFill>
                  <a:srgbClr val="C00000"/>
                </a:solidFill>
                <a:latin typeface="Times New Roman" panose="02020603050405020304" pitchFamily="18" charset="0"/>
                <a:cs typeface="Times New Roman" panose="02020603050405020304" pitchFamily="18" charset="0"/>
              </a:rPr>
              <a:t>/Founder</a:t>
            </a:r>
            <a:endParaRPr lang="en-IN"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3048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CF6ACB-9ACF-4AE8-B9F0-74198848348F}"/>
              </a:ext>
            </a:extLst>
          </p:cNvPr>
          <p:cNvSpPr>
            <a:spLocks noGrp="1"/>
          </p:cNvSpPr>
          <p:nvPr>
            <p:ph idx="1"/>
          </p:nvPr>
        </p:nvSpPr>
        <p:spPr>
          <a:xfrm>
            <a:off x="822959" y="1845734"/>
            <a:ext cx="4663441" cy="4023360"/>
          </a:xfrm>
          <a:ln>
            <a:solidFill>
              <a:schemeClr val="accent1"/>
            </a:solidFill>
          </a:ln>
        </p:spPr>
        <p:txBody>
          <a:bodyPr/>
          <a:lstStyle/>
          <a:p>
            <a:pPr algn="just">
              <a:buFont typeface="Wingdings" panose="05000000000000000000" pitchFamily="2" charset="2"/>
              <a:buChar char="v"/>
            </a:pPr>
            <a:r>
              <a:rPr lang="en-US" b="0" i="0" dirty="0">
                <a:solidFill>
                  <a:schemeClr val="tx1"/>
                </a:solidFill>
                <a:effectLst/>
                <a:latin typeface="Times New Roman" panose="02020603050405020304" pitchFamily="18" charset="0"/>
                <a:cs typeface="Times New Roman" panose="02020603050405020304" pitchFamily="18" charset="0"/>
              </a:rPr>
              <a:t>Laminitis is an inflammation of the laminar corium of the hoof wall. Laminitis has been described in many species, but is most common in equine and bovine. </a:t>
            </a:r>
          </a:p>
          <a:p>
            <a:pPr algn="just">
              <a:buFont typeface="Wingdings" panose="05000000000000000000" pitchFamily="2" charset="2"/>
              <a:buChar char="v"/>
            </a:pPr>
            <a:r>
              <a:rPr lang="en-US" b="0" i="0" dirty="0">
                <a:solidFill>
                  <a:schemeClr val="tx1"/>
                </a:solidFill>
                <a:effectLst/>
                <a:latin typeface="Times New Roman" panose="02020603050405020304" pitchFamily="18" charset="0"/>
                <a:cs typeface="Times New Roman" panose="02020603050405020304" pitchFamily="18" charset="0"/>
              </a:rPr>
              <a:t>The pathogenesis of laminitis is associated with a disturbance in the micro-circulation of blood in the corium (the dermis or horn producing tissue of the claw). </a:t>
            </a:r>
          </a:p>
          <a:p>
            <a:pPr algn="just">
              <a:buFont typeface="Wingdings" panose="05000000000000000000" pitchFamily="2" charset="2"/>
              <a:buChar char="v"/>
            </a:pPr>
            <a:r>
              <a:rPr lang="en-US" b="0" i="0" dirty="0">
                <a:solidFill>
                  <a:schemeClr val="tx1"/>
                </a:solidFill>
                <a:effectLst/>
                <a:latin typeface="Times New Roman" panose="02020603050405020304" pitchFamily="18" charset="0"/>
                <a:cs typeface="Times New Roman" panose="02020603050405020304" pitchFamily="18" charset="0"/>
              </a:rPr>
              <a:t>This circulatory disturbance leads to breakdown of the dermal-epidermal junction between the claw wall, and the bone with in the claw.</a:t>
            </a:r>
            <a:endParaRPr lang="en-IN"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3EA21F5-9F2B-4D05-B10C-8FB5AFE2DE48}"/>
              </a:ext>
            </a:extLst>
          </p:cNvPr>
          <p:cNvSpPr>
            <a:spLocks noGrp="1"/>
          </p:cNvSpPr>
          <p:nvPr>
            <p:ph type="sldNum" sz="quarter" idx="12"/>
          </p:nvPr>
        </p:nvSpPr>
        <p:spPr/>
        <p:txBody>
          <a:bodyPr/>
          <a:lstStyle/>
          <a:p>
            <a:fld id="{B6F15528-21DE-4FAA-801E-634DDDAF4B2B}" type="slidenum">
              <a:rPr lang="en-US" smtClean="0"/>
              <a:pPr/>
              <a:t>29</a:t>
            </a:fld>
            <a:endParaRPr lang="en-US"/>
          </a:p>
        </p:txBody>
      </p:sp>
      <p:pic>
        <p:nvPicPr>
          <p:cNvPr id="14338" name="Picture 2" descr="Lameness, Hoof, and Leg Issues in Dairy Cattle- Ernest Hovingh">
            <a:extLst>
              <a:ext uri="{FF2B5EF4-FFF2-40B4-BE49-F238E27FC236}">
                <a16:creationId xmlns:a16="http://schemas.microsoft.com/office/drawing/2014/main" id="{116EEBD1-F699-4EDA-9D51-ABBEE747D1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286000"/>
            <a:ext cx="2781300" cy="2947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585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5562" y="1981200"/>
            <a:ext cx="7543801" cy="4023360"/>
          </a:xfrm>
        </p:spPr>
        <p:txBody>
          <a:bodyPr>
            <a:normAutofit/>
          </a:bodyPr>
          <a:lstStyle/>
          <a:p>
            <a:pPr algn="just">
              <a:buFont typeface="Wingdings" pitchFamily="2" charset="2"/>
              <a:buChar char="v"/>
            </a:pPr>
            <a:r>
              <a:rPr lang="en-US" dirty="0">
                <a:solidFill>
                  <a:schemeClr val="tx1"/>
                </a:solidFill>
                <a:latin typeface="Times New Roman" pitchFamily="18" charset="0"/>
                <a:cs typeface="Times New Roman" pitchFamily="18" charset="0"/>
              </a:rPr>
              <a:t>Metabolic diseases or disorders indicate a group of diseases characterized by disturbance of one or more plasma metabolites such as ketone bodies, calcium, or acids (NEFA).</a:t>
            </a:r>
          </a:p>
          <a:p>
            <a:pPr algn="just">
              <a:buFont typeface="Wingdings" pitchFamily="2" charset="2"/>
              <a:buChar char="v"/>
            </a:pPr>
            <a:r>
              <a:rPr lang="en-US" dirty="0">
                <a:solidFill>
                  <a:schemeClr val="tx1"/>
                </a:solidFill>
                <a:latin typeface="Times New Roman" pitchFamily="18" charset="0"/>
                <a:cs typeface="Times New Roman" pitchFamily="18" charset="0"/>
              </a:rPr>
              <a:t>The term production disease is focused more on non-esterified fatty acid on the human imposed nature of these diseases.</a:t>
            </a:r>
          </a:p>
          <a:p>
            <a:pPr algn="just">
              <a:buFont typeface="Wingdings" pitchFamily="2" charset="2"/>
              <a:buChar char="v"/>
            </a:pPr>
            <a:r>
              <a:rPr lang="en-US" dirty="0">
                <a:solidFill>
                  <a:schemeClr val="tx1"/>
                </a:solidFill>
                <a:latin typeface="Times New Roman" pitchFamily="18" charset="0"/>
                <a:cs typeface="Times New Roman" pitchFamily="18" charset="0"/>
              </a:rPr>
              <a:t>Metabolic disorders of cattle are a group of diseases that affect dairy cows immediately after parturition.</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A0C0FD-5BE7-4EF9-8D92-DEB44238F609}"/>
              </a:ext>
            </a:extLst>
          </p:cNvPr>
          <p:cNvSpPr>
            <a:spLocks noGrp="1"/>
          </p:cNvSpPr>
          <p:nvPr>
            <p:ph idx="1"/>
          </p:nvPr>
        </p:nvSpPr>
        <p:spPr>
          <a:xfrm>
            <a:off x="822959" y="1845734"/>
            <a:ext cx="7559041" cy="4023360"/>
          </a:xfrm>
        </p:spPr>
        <p:txBody>
          <a:bodyPr>
            <a:normAutofit/>
          </a:bodyPr>
          <a:lstStyle/>
          <a:p>
            <a:pPr algn="just">
              <a:buFont typeface="Wingdings" panose="05000000000000000000" pitchFamily="2" charset="2"/>
              <a:buChar char="v"/>
            </a:pPr>
            <a:r>
              <a:rPr lang="en-US" sz="1900" b="0" i="0" dirty="0">
                <a:solidFill>
                  <a:schemeClr val="tx1"/>
                </a:solidFill>
                <a:effectLst/>
                <a:latin typeface="Times New Roman" panose="02020603050405020304" pitchFamily="18" charset="0"/>
                <a:cs typeface="Times New Roman" panose="02020603050405020304" pitchFamily="18" charset="0"/>
              </a:rPr>
              <a:t>Rumen acidosis is considered to be a major predisposing cause of laminitis and presumably mediates its destructive effects through various vasoactive substances that are released into the blood stream.</a:t>
            </a:r>
          </a:p>
          <a:p>
            <a:pPr algn="just">
              <a:buFont typeface="Wingdings" panose="05000000000000000000" pitchFamily="2" charset="2"/>
              <a:buChar char="v"/>
            </a:pPr>
            <a:r>
              <a:rPr lang="en-US" sz="1900" b="0" i="0" dirty="0">
                <a:solidFill>
                  <a:schemeClr val="tx1"/>
                </a:solidFill>
                <a:effectLst/>
                <a:latin typeface="Times New Roman" panose="02020603050405020304" pitchFamily="18" charset="0"/>
                <a:cs typeface="Times New Roman" panose="02020603050405020304" pitchFamily="18" charset="0"/>
              </a:rPr>
              <a:t>These vasoactive substances initiate a cascade of events in the blood vessels of the corium including thrombosis (clotting), ischemia (restricted blood flow), hypoxia (lack of oxygen). The end result is swelling (edema), bleeding (hemorrhage), and death (necrosis) of corium tissues.</a:t>
            </a:r>
          </a:p>
          <a:p>
            <a:pPr algn="just">
              <a:buFont typeface="Wingdings" panose="05000000000000000000" pitchFamily="2" charset="2"/>
              <a:buChar char="v"/>
            </a:pPr>
            <a:r>
              <a:rPr lang="en-US" sz="1900" b="0" i="0" dirty="0">
                <a:solidFill>
                  <a:schemeClr val="tx1"/>
                </a:solidFill>
                <a:effectLst/>
                <a:latin typeface="Times New Roman" panose="02020603050405020304" pitchFamily="18" charset="0"/>
                <a:cs typeface="Times New Roman" panose="02020603050405020304" pitchFamily="18" charset="0"/>
              </a:rPr>
              <a:t>Sole ulcers are very common claw lesions in dairy cattle and constitute one of the most costly of lameness conditions.</a:t>
            </a:r>
            <a:endParaRPr lang="en-US" sz="1900" dirty="0">
              <a:solidFill>
                <a:schemeClr val="tx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en-US" sz="1900" b="0" i="0" dirty="0">
                <a:solidFill>
                  <a:schemeClr val="tx1"/>
                </a:solidFill>
                <a:effectLst/>
                <a:latin typeface="Times New Roman" panose="02020603050405020304" pitchFamily="18" charset="0"/>
                <a:cs typeface="Times New Roman" panose="02020603050405020304" pitchFamily="18" charset="0"/>
              </a:rPr>
              <a:t>Areas of hemorrhage are often most noticeable and severe in the white line region of the sole. This is a primary weight-bearing region of the claw (white line disease). </a:t>
            </a:r>
            <a:endParaRPr lang="en-IN" sz="19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3B9A432-0BA0-491A-B630-A9CC13AC69D0}"/>
              </a:ext>
            </a:extLst>
          </p:cNvPr>
          <p:cNvSpPr>
            <a:spLocks noGrp="1"/>
          </p:cNvSpPr>
          <p:nvPr>
            <p:ph type="sldNum" sz="quarter" idx="12"/>
          </p:nvPr>
        </p:nvSpPr>
        <p:spPr/>
        <p:txBody>
          <a:bodyPr/>
          <a:lstStyle/>
          <a:p>
            <a:fld id="{B6F15528-21DE-4FAA-801E-634DDDAF4B2B}" type="slidenum">
              <a:rPr lang="en-US" smtClean="0"/>
              <a:pPr/>
              <a:t>30</a:t>
            </a:fld>
            <a:endParaRPr lang="en-US"/>
          </a:p>
        </p:txBody>
      </p:sp>
    </p:spTree>
    <p:extLst>
      <p:ext uri="{BB962C8B-B14F-4D97-AF65-F5344CB8AC3E}">
        <p14:creationId xmlns:p14="http://schemas.microsoft.com/office/powerpoint/2010/main" val="1033896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31</a:t>
            </a:fld>
            <a:endParaRPr lang="en-US"/>
          </a:p>
        </p:txBody>
      </p:sp>
      <p:pic>
        <p:nvPicPr>
          <p:cNvPr id="5" name="Picture 2" descr="Image: Sole ulcer with &amp;quot;V&amp;quot; - Veterinary Manual">
            <a:extLst>
              <a:ext uri="{FF2B5EF4-FFF2-40B4-BE49-F238E27FC236}">
                <a16:creationId xmlns:a16="http://schemas.microsoft.com/office/drawing/2014/main" id="{04DD5FD6-53FF-4180-AED5-A024A8B166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2133600"/>
            <a:ext cx="2514600" cy="34137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19200" y="5791200"/>
            <a:ext cx="2057400" cy="381000"/>
          </a:xfrm>
          <a:prstGeom prst="rect">
            <a:avLst/>
          </a:prstGeom>
          <a:noFill/>
        </p:spPr>
        <p:txBody>
          <a:bodyPr wrap="square" rtlCol="0">
            <a:spAutoFit/>
          </a:bodyPr>
          <a:lstStyle/>
          <a:p>
            <a:pPr algn="ctr"/>
            <a:r>
              <a:rPr lang="en-US" b="1" dirty="0">
                <a:solidFill>
                  <a:srgbClr val="FF0000"/>
                </a:solidFill>
                <a:latin typeface="Times New Roman" pitchFamily="18" charset="0"/>
                <a:cs typeface="Times New Roman" pitchFamily="18" charset="0"/>
              </a:rPr>
              <a:t>Sole ulcer</a:t>
            </a:r>
          </a:p>
        </p:txBody>
      </p:sp>
      <p:pic>
        <p:nvPicPr>
          <p:cNvPr id="1026" name="Picture 2" descr="Seedy-Toe or White Line Disease? - HolisticHorse.com"/>
          <p:cNvPicPr>
            <a:picLocks noChangeAspect="1" noChangeArrowheads="1"/>
          </p:cNvPicPr>
          <p:nvPr/>
        </p:nvPicPr>
        <p:blipFill>
          <a:blip r:embed="rId3"/>
          <a:srcRect/>
          <a:stretch>
            <a:fillRect/>
          </a:stretch>
        </p:blipFill>
        <p:spPr bwMode="auto">
          <a:xfrm>
            <a:off x="4267200" y="2002210"/>
            <a:ext cx="4422775" cy="35814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4C85B0-F710-40DF-8D15-2FC04912AD73}"/>
              </a:ext>
            </a:extLst>
          </p:cNvPr>
          <p:cNvSpPr>
            <a:spLocks noGrp="1"/>
          </p:cNvSpPr>
          <p:nvPr>
            <p:ph idx="1"/>
          </p:nvPr>
        </p:nvSpPr>
        <p:spPr>
          <a:xfrm>
            <a:off x="822959" y="1845734"/>
            <a:ext cx="7543801" cy="1659466"/>
          </a:xfrm>
          <a:ln>
            <a:solidFill>
              <a:schemeClr val="accent1"/>
            </a:solidFill>
          </a:ln>
        </p:spPr>
        <p:txBody>
          <a:bodyPr>
            <a:normAutofit lnSpcReduction="10000"/>
          </a:bodyPr>
          <a:lstStyle/>
          <a:p>
            <a:pPr marL="457200" indent="-457200" algn="just">
              <a:buFont typeface="+mj-lt"/>
              <a:buAutoNum type="arabicPeriod"/>
            </a:pPr>
            <a:r>
              <a:rPr lang="en-IN" b="1" i="0" dirty="0">
                <a:solidFill>
                  <a:srgbClr val="00B050"/>
                </a:solidFill>
                <a:effectLst/>
                <a:latin typeface="Times New Roman" panose="02020603050405020304" pitchFamily="18" charset="0"/>
                <a:cs typeface="Times New Roman" panose="02020603050405020304" pitchFamily="18" charset="0"/>
              </a:rPr>
              <a:t>Diet and feeding management: </a:t>
            </a:r>
            <a:r>
              <a:rPr lang="en-US" b="0" i="0" dirty="0">
                <a:solidFill>
                  <a:srgbClr val="333333"/>
                </a:solidFill>
                <a:effectLst/>
                <a:latin typeface="Times New Roman" panose="02020603050405020304" pitchFamily="18" charset="0"/>
                <a:cs typeface="Times New Roman" panose="02020603050405020304" pitchFamily="18" charset="0"/>
              </a:rPr>
              <a:t>All measures to increase optimal rumination and reduce the risk for acidosis should be made.</a:t>
            </a:r>
          </a:p>
          <a:p>
            <a:pPr marL="457200" indent="-457200" algn="just">
              <a:buFont typeface="+mj-lt"/>
              <a:buAutoNum type="arabicPeriod"/>
            </a:pPr>
            <a:r>
              <a:rPr lang="en-IN" b="1" i="0" dirty="0">
                <a:solidFill>
                  <a:srgbClr val="00B050"/>
                </a:solidFill>
                <a:effectLst/>
                <a:latin typeface="Times New Roman" panose="02020603050405020304" pitchFamily="18" charset="0"/>
                <a:cs typeface="Times New Roman" panose="02020603050405020304" pitchFamily="18" charset="0"/>
              </a:rPr>
              <a:t>Housing and cow comfort:</a:t>
            </a:r>
            <a:r>
              <a:rPr lang="en-IN" b="0" i="0" dirty="0">
                <a:solidFill>
                  <a:srgbClr val="222222"/>
                </a:solidFill>
                <a:effectLst/>
                <a:latin typeface="Times New Roman" panose="02020603050405020304" pitchFamily="18" charset="0"/>
                <a:cs typeface="Times New Roman" panose="02020603050405020304" pitchFamily="18" charset="0"/>
              </a:rPr>
              <a:t> </a:t>
            </a:r>
            <a:r>
              <a:rPr lang="en-US" b="0" i="0" dirty="0">
                <a:solidFill>
                  <a:srgbClr val="333333"/>
                </a:solidFill>
                <a:effectLst/>
                <a:latin typeface="Times New Roman" panose="02020603050405020304" pitchFamily="18" charset="0"/>
                <a:cs typeface="Times New Roman" panose="02020603050405020304" pitchFamily="18" charset="0"/>
              </a:rPr>
              <a:t>Primary advice is to provide a long enough adjustment period, especially if moving animals from pasture or deep bedding to harder floors.</a:t>
            </a:r>
          </a:p>
          <a:p>
            <a:pPr marL="457200" indent="-457200" algn="just">
              <a:buFont typeface="+mj-lt"/>
              <a:buAutoNum type="arabicPeriod"/>
            </a:pPr>
            <a:endParaRPr lang="en-IN" b="0" i="0" dirty="0">
              <a:solidFill>
                <a:srgbClr val="222222"/>
              </a:solidFill>
              <a:effectLst/>
              <a:latin typeface="Times New Roman" panose="02020603050405020304" pitchFamily="18" charset="0"/>
              <a:cs typeface="Times New Roman" panose="02020603050405020304" pitchFamily="18" charset="0"/>
            </a:endParaRPr>
          </a:p>
          <a:p>
            <a:pPr marL="457200" indent="-457200" algn="just">
              <a:buFont typeface="+mj-lt"/>
              <a:buAutoNum type="arabicPeriod"/>
            </a:pPr>
            <a:endParaRPr lang="en-IN" b="0" i="0" dirty="0">
              <a:solidFill>
                <a:srgbClr val="222222"/>
              </a:solidFill>
              <a:effectLst/>
              <a:latin typeface="Times New Roman" panose="02020603050405020304" pitchFamily="18" charset="0"/>
              <a:cs typeface="Times New Roman" panose="02020603050405020304" pitchFamily="18" charset="0"/>
            </a:endParaRPr>
          </a:p>
          <a:p>
            <a:pPr marL="457200" indent="-457200" algn="just">
              <a:buFont typeface="+mj-lt"/>
              <a:buAutoNum type="arabicPeriod"/>
            </a:pP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0A32276-7AC3-4942-A364-4E3BCC681ECE}"/>
              </a:ext>
            </a:extLst>
          </p:cNvPr>
          <p:cNvSpPr>
            <a:spLocks noGrp="1"/>
          </p:cNvSpPr>
          <p:nvPr>
            <p:ph type="sldNum" sz="quarter" idx="12"/>
          </p:nvPr>
        </p:nvSpPr>
        <p:spPr/>
        <p:txBody>
          <a:bodyPr/>
          <a:lstStyle/>
          <a:p>
            <a:fld id="{B6F15528-21DE-4FAA-801E-634DDDAF4B2B}" type="slidenum">
              <a:rPr lang="en-US" smtClean="0"/>
              <a:pPr/>
              <a:t>32</a:t>
            </a:fld>
            <a:endParaRPr lang="en-US"/>
          </a:p>
        </p:txBody>
      </p:sp>
      <p:pic>
        <p:nvPicPr>
          <p:cNvPr id="6" name="Picture 5">
            <a:extLst>
              <a:ext uri="{FF2B5EF4-FFF2-40B4-BE49-F238E27FC236}">
                <a16:creationId xmlns:a16="http://schemas.microsoft.com/office/drawing/2014/main" id="{E55B617D-A5A9-4D92-9946-EE7919056B89}"/>
              </a:ext>
            </a:extLst>
          </p:cNvPr>
          <p:cNvPicPr>
            <a:picLocks noChangeAspect="1"/>
          </p:cNvPicPr>
          <p:nvPr/>
        </p:nvPicPr>
        <p:blipFill>
          <a:blip r:embed="rId2" cstate="print"/>
          <a:stretch>
            <a:fillRect/>
          </a:stretch>
        </p:blipFill>
        <p:spPr>
          <a:xfrm>
            <a:off x="2971800" y="838200"/>
            <a:ext cx="2368508" cy="573345"/>
          </a:xfrm>
          <a:prstGeom prst="rect">
            <a:avLst/>
          </a:prstGeom>
        </p:spPr>
      </p:pic>
      <p:sp>
        <p:nvSpPr>
          <p:cNvPr id="8" name="TextBox 7">
            <a:extLst>
              <a:ext uri="{FF2B5EF4-FFF2-40B4-BE49-F238E27FC236}">
                <a16:creationId xmlns:a16="http://schemas.microsoft.com/office/drawing/2014/main" id="{259D34B6-ED88-45AD-8119-7AE2A88F4380}"/>
              </a:ext>
            </a:extLst>
          </p:cNvPr>
          <p:cNvSpPr txBox="1"/>
          <p:nvPr/>
        </p:nvSpPr>
        <p:spPr>
          <a:xfrm>
            <a:off x="801657" y="3904618"/>
            <a:ext cx="7607706" cy="1846659"/>
          </a:xfrm>
          <a:prstGeom prst="rect">
            <a:avLst/>
          </a:prstGeom>
          <a:noFill/>
          <a:ln>
            <a:solidFill>
              <a:schemeClr val="accent1"/>
            </a:solidFill>
          </a:ln>
        </p:spPr>
        <p:txBody>
          <a:bodyPr wrap="square">
            <a:spAutoFit/>
          </a:bodyPr>
          <a:lstStyle/>
          <a:p>
            <a:pPr algn="l" fontAlgn="base"/>
            <a:r>
              <a:rPr lang="en-IN" sz="2400" b="1" dirty="0">
                <a:solidFill>
                  <a:srgbClr val="C00000"/>
                </a:solidFill>
                <a:effectLst/>
                <a:latin typeface="Times New Roman" panose="02020603050405020304" pitchFamily="18" charset="0"/>
                <a:cs typeface="Times New Roman" panose="02020603050405020304" pitchFamily="18" charset="0"/>
              </a:rPr>
              <a:t>Treatment</a:t>
            </a:r>
          </a:p>
          <a:p>
            <a:pPr algn="l" fontAlgn="base">
              <a:buFont typeface="+mj-lt"/>
              <a:buAutoNum type="arabicPeriod"/>
            </a:pPr>
            <a:r>
              <a:rPr lang="en-IN" b="0" i="0" dirty="0">
                <a:effectLst/>
                <a:latin typeface="Times New Roman" panose="02020603050405020304" pitchFamily="18" charset="0"/>
                <a:cs typeface="Times New Roman" panose="02020603050405020304" pitchFamily="18" charset="0"/>
              </a:rPr>
              <a:t> Surgical removal</a:t>
            </a:r>
          </a:p>
          <a:p>
            <a:pPr algn="l" fontAlgn="base">
              <a:buFont typeface="+mj-lt"/>
              <a:buAutoNum type="arabicPeriod"/>
            </a:pPr>
            <a:r>
              <a:rPr lang="en-IN" b="0" i="0" dirty="0">
                <a:effectLst/>
                <a:latin typeface="Times New Roman" panose="02020603050405020304" pitchFamily="18" charset="0"/>
                <a:cs typeface="Times New Roman" panose="02020603050405020304" pitchFamily="18" charset="0"/>
              </a:rPr>
              <a:t> Footbaths</a:t>
            </a:r>
          </a:p>
          <a:p>
            <a:pPr algn="l" fontAlgn="base">
              <a:buFont typeface="+mj-lt"/>
              <a:buAutoNum type="arabicPeriod"/>
            </a:pPr>
            <a:r>
              <a:rPr lang="en-IN" b="0" i="0" dirty="0">
                <a:effectLst/>
                <a:latin typeface="Times New Roman" panose="02020603050405020304" pitchFamily="18" charset="0"/>
                <a:cs typeface="Times New Roman" panose="02020603050405020304" pitchFamily="18" charset="0"/>
              </a:rPr>
              <a:t> Topical treatment with various disinfectants, caustic chemicals, and antibiotics</a:t>
            </a:r>
          </a:p>
          <a:p>
            <a:pPr algn="l" fontAlgn="base">
              <a:buFont typeface="+mj-lt"/>
              <a:buAutoNum type="arabicPeriod"/>
            </a:pPr>
            <a:r>
              <a:rPr lang="en-IN" b="0" i="0" dirty="0">
                <a:effectLst/>
                <a:latin typeface="Times New Roman" panose="02020603050405020304" pitchFamily="18" charset="0"/>
                <a:cs typeface="Times New Roman" panose="02020603050405020304" pitchFamily="18" charset="0"/>
              </a:rPr>
              <a:t> Cryosurgery (freezing), and electrocautery (burning)</a:t>
            </a:r>
          </a:p>
          <a:p>
            <a:pPr algn="l" fontAlgn="base">
              <a:buFont typeface="+mj-lt"/>
              <a:buAutoNum type="arabicPeriod"/>
            </a:pPr>
            <a:r>
              <a:rPr lang="en-IN" b="0" i="0" dirty="0">
                <a:effectLst/>
                <a:latin typeface="Times New Roman" panose="02020603050405020304" pitchFamily="18" charset="0"/>
                <a:cs typeface="Times New Roman" panose="02020603050405020304" pitchFamily="18" charset="0"/>
              </a:rPr>
              <a:t> Systemic antibiotic therapy.</a:t>
            </a:r>
          </a:p>
        </p:txBody>
      </p:sp>
      <p:pic>
        <p:nvPicPr>
          <p:cNvPr id="16386" name="Picture 2" descr="Treatment - Free healthcare and medical icons">
            <a:extLst>
              <a:ext uri="{FF2B5EF4-FFF2-40B4-BE49-F238E27FC236}">
                <a16:creationId xmlns:a16="http://schemas.microsoft.com/office/drawing/2014/main" id="{19B8E99C-7F81-4111-9183-31A8945D3F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228600"/>
            <a:ext cx="1367606" cy="1367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897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25AB7-18F9-4F2E-A4C2-ACE2F7200CA9}"/>
              </a:ext>
            </a:extLst>
          </p:cNvPr>
          <p:cNvSpPr>
            <a:spLocks noGrp="1"/>
          </p:cNvSpPr>
          <p:nvPr>
            <p:ph type="title"/>
          </p:nvPr>
        </p:nvSpPr>
        <p:spPr>
          <a:xfrm>
            <a:off x="822960" y="762000"/>
            <a:ext cx="7543800" cy="975361"/>
          </a:xfrm>
        </p:spPr>
        <p:txBody>
          <a:bodyPr>
            <a:normAutofit/>
          </a:bodyPr>
          <a:lstStyle/>
          <a:p>
            <a:pPr algn="ctr"/>
            <a:r>
              <a:rPr lang="en-US" b="1" dirty="0">
                <a:solidFill>
                  <a:srgbClr val="C00000"/>
                </a:solidFill>
                <a:latin typeface="Arial Black" panose="020B0A04020102020204" pitchFamily="34" charset="0"/>
              </a:rPr>
              <a:t>Ketosis</a:t>
            </a:r>
            <a:br>
              <a:rPr lang="en-US" b="1" dirty="0">
                <a:solidFill>
                  <a:srgbClr val="C00000"/>
                </a:solidFill>
                <a:latin typeface="Arial Black" panose="020B0A04020102020204" pitchFamily="34" charset="0"/>
              </a:rPr>
            </a:br>
            <a:r>
              <a:rPr lang="en-IN" sz="1800" b="1" i="1" dirty="0" err="1">
                <a:solidFill>
                  <a:srgbClr val="7030A0"/>
                </a:solidFill>
                <a:effectLst/>
                <a:latin typeface="inherit"/>
              </a:rPr>
              <a:t>Acetonaemia</a:t>
            </a:r>
            <a:r>
              <a:rPr lang="en-IN" sz="1800" b="1" i="1" dirty="0">
                <a:solidFill>
                  <a:srgbClr val="7030A0"/>
                </a:solidFill>
                <a:effectLst/>
                <a:latin typeface="inherit"/>
              </a:rPr>
              <a:t>, Fat Cow Syndrome, Hypoglycaemia and Pregnancy Toxaemia</a:t>
            </a:r>
            <a:endParaRPr lang="en-IN" sz="1800" b="1" dirty="0">
              <a:solidFill>
                <a:srgbClr val="7030A0"/>
              </a:solidFill>
              <a:latin typeface="Arial Black" panose="020B0A04020102020204" pitchFamily="34" charset="0"/>
            </a:endParaRPr>
          </a:p>
        </p:txBody>
      </p:sp>
      <p:sp>
        <p:nvSpPr>
          <p:cNvPr id="4" name="Slide Number Placeholder 3">
            <a:extLst>
              <a:ext uri="{FF2B5EF4-FFF2-40B4-BE49-F238E27FC236}">
                <a16:creationId xmlns:a16="http://schemas.microsoft.com/office/drawing/2014/main" id="{D457631A-2337-4AFC-B2E4-3571508EDC0A}"/>
              </a:ext>
            </a:extLst>
          </p:cNvPr>
          <p:cNvSpPr>
            <a:spLocks noGrp="1"/>
          </p:cNvSpPr>
          <p:nvPr>
            <p:ph type="sldNum" sz="quarter" idx="12"/>
          </p:nvPr>
        </p:nvSpPr>
        <p:spPr/>
        <p:txBody>
          <a:bodyPr/>
          <a:lstStyle/>
          <a:p>
            <a:fld id="{B6F15528-21DE-4FAA-801E-634DDDAF4B2B}" type="slidenum">
              <a:rPr lang="en-US" smtClean="0"/>
              <a:pPr/>
              <a:t>33</a:t>
            </a:fld>
            <a:endParaRPr lang="en-US"/>
          </a:p>
        </p:txBody>
      </p:sp>
      <p:pic>
        <p:nvPicPr>
          <p:cNvPr id="6" name="Picture 5">
            <a:extLst>
              <a:ext uri="{FF2B5EF4-FFF2-40B4-BE49-F238E27FC236}">
                <a16:creationId xmlns:a16="http://schemas.microsoft.com/office/drawing/2014/main" id="{16FAB1DB-6CF8-4A87-A860-767D4E37DBA0}"/>
              </a:ext>
            </a:extLst>
          </p:cNvPr>
          <p:cNvPicPr>
            <a:picLocks noChangeAspect="1"/>
          </p:cNvPicPr>
          <p:nvPr/>
        </p:nvPicPr>
        <p:blipFill>
          <a:blip r:embed="rId2"/>
          <a:stretch>
            <a:fillRect/>
          </a:stretch>
        </p:blipFill>
        <p:spPr>
          <a:xfrm>
            <a:off x="1676400" y="1905000"/>
            <a:ext cx="6172200" cy="4038600"/>
          </a:xfrm>
          <a:prstGeom prst="rect">
            <a:avLst/>
          </a:prstGeom>
        </p:spPr>
      </p:pic>
      <p:sp>
        <p:nvSpPr>
          <p:cNvPr id="7" name="TextBox 6">
            <a:extLst>
              <a:ext uri="{FF2B5EF4-FFF2-40B4-BE49-F238E27FC236}">
                <a16:creationId xmlns:a16="http://schemas.microsoft.com/office/drawing/2014/main" id="{6D21A7B8-6986-46A1-8FBB-DF7E80653D5A}"/>
              </a:ext>
            </a:extLst>
          </p:cNvPr>
          <p:cNvSpPr txBox="1"/>
          <p:nvPr/>
        </p:nvSpPr>
        <p:spPr>
          <a:xfrm>
            <a:off x="304800" y="3964961"/>
            <a:ext cx="1447800" cy="523220"/>
          </a:xfrm>
          <a:prstGeom prst="rect">
            <a:avLst/>
          </a:prstGeom>
          <a:noFill/>
        </p:spPr>
        <p:txBody>
          <a:bodyPr wrap="square" rtlCol="0">
            <a:spAutoFit/>
          </a:bodyPr>
          <a:lstStyle/>
          <a:p>
            <a:pPr algn="ctr"/>
            <a:r>
              <a:rPr lang="en-US" sz="1400" dirty="0">
                <a:solidFill>
                  <a:srgbClr val="C00000"/>
                </a:solidFill>
                <a:latin typeface="Times New Roman" panose="02020603050405020304" pitchFamily="18" charset="0"/>
                <a:cs typeface="Times New Roman" panose="02020603050405020304" pitchFamily="18" charset="0"/>
              </a:rPr>
              <a:t>Insufficient feed intake</a:t>
            </a:r>
            <a:endParaRPr lang="en-IN" sz="1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6525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C269B7-1C90-4607-8092-008CD60DAFC5}"/>
              </a:ext>
            </a:extLst>
          </p:cNvPr>
          <p:cNvSpPr>
            <a:spLocks noGrp="1"/>
          </p:cNvSpPr>
          <p:nvPr>
            <p:ph type="sldNum" sz="quarter" idx="12"/>
          </p:nvPr>
        </p:nvSpPr>
        <p:spPr/>
        <p:txBody>
          <a:bodyPr/>
          <a:lstStyle/>
          <a:p>
            <a:fld id="{B6F15528-21DE-4FAA-801E-634DDDAF4B2B}" type="slidenum">
              <a:rPr lang="en-US" smtClean="0"/>
              <a:pPr/>
              <a:t>34</a:t>
            </a:fld>
            <a:endParaRPr lang="en-US"/>
          </a:p>
        </p:txBody>
      </p:sp>
      <p:pic>
        <p:nvPicPr>
          <p:cNvPr id="1030" name="Picture 6">
            <a:extLst>
              <a:ext uri="{FF2B5EF4-FFF2-40B4-BE49-F238E27FC236}">
                <a16:creationId xmlns:a16="http://schemas.microsoft.com/office/drawing/2014/main" id="{6022A444-C501-4321-998A-293EFF5BC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540" y="914400"/>
            <a:ext cx="5605341" cy="39163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698752C-F456-474E-BF9A-11DFDD5ECABE}"/>
              </a:ext>
            </a:extLst>
          </p:cNvPr>
          <p:cNvPicPr>
            <a:picLocks noChangeAspect="1"/>
          </p:cNvPicPr>
          <p:nvPr/>
        </p:nvPicPr>
        <p:blipFill>
          <a:blip r:embed="rId3"/>
          <a:stretch>
            <a:fillRect/>
          </a:stretch>
        </p:blipFill>
        <p:spPr>
          <a:xfrm>
            <a:off x="609600" y="381000"/>
            <a:ext cx="2743200" cy="5448300"/>
          </a:xfrm>
          <a:prstGeom prst="rect">
            <a:avLst/>
          </a:prstGeom>
        </p:spPr>
      </p:pic>
      <p:sp>
        <p:nvSpPr>
          <p:cNvPr id="9" name="TextBox 8">
            <a:extLst>
              <a:ext uri="{FF2B5EF4-FFF2-40B4-BE49-F238E27FC236}">
                <a16:creationId xmlns:a16="http://schemas.microsoft.com/office/drawing/2014/main" id="{F9E1DCEF-ED51-4775-8A7E-CFFACF8291A2}"/>
              </a:ext>
            </a:extLst>
          </p:cNvPr>
          <p:cNvSpPr txBox="1"/>
          <p:nvPr/>
        </p:nvSpPr>
        <p:spPr>
          <a:xfrm>
            <a:off x="1676400" y="5739884"/>
            <a:ext cx="1676400" cy="369332"/>
          </a:xfrm>
          <a:prstGeom prst="rect">
            <a:avLst/>
          </a:prstGeom>
          <a:noFill/>
        </p:spPr>
        <p:txBody>
          <a:bodyPr wrap="square" rtlCol="0">
            <a:spAutoFit/>
          </a:bodyPr>
          <a:lstStyle/>
          <a:p>
            <a:pPr algn="ctr"/>
            <a:r>
              <a:rPr lang="en-US" dirty="0">
                <a:solidFill>
                  <a:srgbClr val="92D050"/>
                </a:solidFill>
                <a:latin typeface="Times New Roman" panose="02020603050405020304" pitchFamily="18" charset="0"/>
                <a:cs typeface="Times New Roman" panose="02020603050405020304" pitchFamily="18" charset="0"/>
              </a:rPr>
              <a:t>Glycolysis</a:t>
            </a:r>
            <a:endParaRPr lang="en-IN" dirty="0">
              <a:solidFill>
                <a:srgbClr val="92D05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A6D2B66-4101-4D25-9253-9067A38F6524}"/>
              </a:ext>
            </a:extLst>
          </p:cNvPr>
          <p:cNvSpPr txBox="1"/>
          <p:nvPr/>
        </p:nvSpPr>
        <p:spPr>
          <a:xfrm>
            <a:off x="6019800" y="2541903"/>
            <a:ext cx="1676400" cy="369332"/>
          </a:xfrm>
          <a:prstGeom prst="rect">
            <a:avLst/>
          </a:prstGeom>
          <a:noFill/>
        </p:spPr>
        <p:txBody>
          <a:bodyPr wrap="square" rtlCol="0">
            <a:spAutoFit/>
          </a:bodyPr>
          <a:lstStyle/>
          <a:p>
            <a:pPr algn="ctr"/>
            <a:r>
              <a:rPr lang="en-US" dirty="0">
                <a:solidFill>
                  <a:srgbClr val="92D050"/>
                </a:solidFill>
                <a:latin typeface="Times New Roman" panose="02020603050405020304" pitchFamily="18" charset="0"/>
                <a:cs typeface="Times New Roman" panose="02020603050405020304" pitchFamily="18" charset="0"/>
              </a:rPr>
              <a:t>Krebs cycle</a:t>
            </a:r>
            <a:endParaRPr lang="en-IN" dirty="0">
              <a:solidFill>
                <a:srgbClr val="92D050"/>
              </a:solidFill>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06742F9C-3005-4D7E-9F9A-08932DF81278}"/>
              </a:ext>
            </a:extLst>
          </p:cNvPr>
          <p:cNvCxnSpPr/>
          <p:nvPr/>
        </p:nvCxnSpPr>
        <p:spPr>
          <a:xfrm flipV="1">
            <a:off x="2819400" y="3276600"/>
            <a:ext cx="685800" cy="220980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4" name="Straight Arrow Connector 13">
            <a:extLst>
              <a:ext uri="{FF2B5EF4-FFF2-40B4-BE49-F238E27FC236}">
                <a16:creationId xmlns:a16="http://schemas.microsoft.com/office/drawing/2014/main" id="{8CF27A6C-2DDB-4DB1-B6C9-6D8DB2F1F44F}"/>
              </a:ext>
            </a:extLst>
          </p:cNvPr>
          <p:cNvCxnSpPr/>
          <p:nvPr/>
        </p:nvCxnSpPr>
        <p:spPr>
          <a:xfrm flipH="1">
            <a:off x="2743200" y="3276600"/>
            <a:ext cx="2286000" cy="15541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8F63DCE-F3E6-4D4B-A321-BDC6EFE06322}"/>
              </a:ext>
            </a:extLst>
          </p:cNvPr>
          <p:cNvCxnSpPr/>
          <p:nvPr/>
        </p:nvCxnSpPr>
        <p:spPr>
          <a:xfrm flipH="1">
            <a:off x="4953000" y="914400"/>
            <a:ext cx="457200" cy="1958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AAD2FD5-4FC8-4AA4-9372-490DFC3C3ECC}"/>
              </a:ext>
            </a:extLst>
          </p:cNvPr>
          <p:cNvSpPr txBox="1"/>
          <p:nvPr/>
        </p:nvSpPr>
        <p:spPr>
          <a:xfrm>
            <a:off x="4724400" y="573237"/>
            <a:ext cx="1676400" cy="369332"/>
          </a:xfrm>
          <a:prstGeom prst="rect">
            <a:avLst/>
          </a:prstGeom>
          <a:noFill/>
        </p:spPr>
        <p:txBody>
          <a:bodyPr wrap="square" rtlCol="0">
            <a:spAutoFit/>
          </a:bodyPr>
          <a:lstStyle/>
          <a:p>
            <a:pPr algn="ctr"/>
            <a:r>
              <a:rPr lang="en-US" dirty="0">
                <a:solidFill>
                  <a:srgbClr val="92D050"/>
                </a:solidFill>
                <a:latin typeface="Times New Roman" panose="02020603050405020304" pitchFamily="18" charset="0"/>
                <a:cs typeface="Times New Roman" panose="02020603050405020304" pitchFamily="18" charset="0"/>
              </a:rPr>
              <a:t>Body reserve</a:t>
            </a:r>
            <a:endParaRPr lang="en-IN" dirty="0">
              <a:solidFill>
                <a:srgbClr val="92D050"/>
              </a:solidFill>
              <a:latin typeface="Times New Roman" panose="020206030504050203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D22E72D5-9838-453A-A97E-24A0EE607390}"/>
              </a:ext>
            </a:extLst>
          </p:cNvPr>
          <p:cNvCxnSpPr/>
          <p:nvPr/>
        </p:nvCxnSpPr>
        <p:spPr>
          <a:xfrm flipV="1">
            <a:off x="2819400" y="685800"/>
            <a:ext cx="0" cy="388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840CDD2-821E-448B-B077-B54D16094CE3}"/>
              </a:ext>
            </a:extLst>
          </p:cNvPr>
          <p:cNvCxnSpPr/>
          <p:nvPr/>
        </p:nvCxnSpPr>
        <p:spPr>
          <a:xfrm flipH="1">
            <a:off x="1828800" y="573237"/>
            <a:ext cx="76200" cy="4913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1058C9D-1C3D-433C-A734-72BCAFD5E800}"/>
              </a:ext>
            </a:extLst>
          </p:cNvPr>
          <p:cNvCxnSpPr/>
          <p:nvPr/>
        </p:nvCxnSpPr>
        <p:spPr>
          <a:xfrm>
            <a:off x="4953000" y="2971800"/>
            <a:ext cx="0" cy="2514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A05BEAC-FA53-481D-B17A-61B42649BF91}"/>
              </a:ext>
            </a:extLst>
          </p:cNvPr>
          <p:cNvSpPr txBox="1"/>
          <p:nvPr/>
        </p:nvSpPr>
        <p:spPr>
          <a:xfrm>
            <a:off x="3733801" y="5486400"/>
            <a:ext cx="5225080" cy="338554"/>
          </a:xfrm>
          <a:prstGeom prst="rect">
            <a:avLst/>
          </a:prstGeom>
          <a:noFill/>
        </p:spPr>
        <p:txBody>
          <a:bodyPr wrap="square" rtlCol="0">
            <a:spAutoFit/>
          </a:bodyPr>
          <a:lstStyle/>
          <a:p>
            <a:r>
              <a:rPr lang="en-US" sz="1600" dirty="0" err="1">
                <a:solidFill>
                  <a:srgbClr val="92D050"/>
                </a:solidFill>
                <a:latin typeface="Times New Roman" panose="02020603050405020304" pitchFamily="18" charset="0"/>
                <a:cs typeface="Times New Roman" panose="02020603050405020304" pitchFamily="18" charset="0"/>
              </a:rPr>
              <a:t>Acetyle</a:t>
            </a:r>
            <a:r>
              <a:rPr lang="en-US" sz="1600" dirty="0">
                <a:solidFill>
                  <a:srgbClr val="92D050"/>
                </a:solidFill>
                <a:latin typeface="Times New Roman" panose="02020603050405020304" pitchFamily="18" charset="0"/>
                <a:cs typeface="Times New Roman" panose="02020603050405020304" pitchFamily="18" charset="0"/>
              </a:rPr>
              <a:t> Co A + </a:t>
            </a:r>
            <a:r>
              <a:rPr lang="en-US" sz="1600" dirty="0" err="1">
                <a:solidFill>
                  <a:srgbClr val="92D050"/>
                </a:solidFill>
                <a:latin typeface="Times New Roman" panose="02020603050405020304" pitchFamily="18" charset="0"/>
                <a:cs typeface="Times New Roman" panose="02020603050405020304" pitchFamily="18" charset="0"/>
              </a:rPr>
              <a:t>Acetyle</a:t>
            </a:r>
            <a:r>
              <a:rPr lang="en-US" sz="1600" dirty="0">
                <a:solidFill>
                  <a:srgbClr val="92D050"/>
                </a:solidFill>
                <a:latin typeface="Times New Roman" panose="02020603050405020304" pitchFamily="18" charset="0"/>
                <a:cs typeface="Times New Roman" panose="02020603050405020304" pitchFamily="18" charset="0"/>
              </a:rPr>
              <a:t> Co A                  Acetoacetate</a:t>
            </a:r>
            <a:endParaRPr lang="en-IN" sz="1600" dirty="0">
              <a:solidFill>
                <a:srgbClr val="92D050"/>
              </a:solidFill>
              <a:latin typeface="Times New Roman" panose="02020603050405020304" pitchFamily="18" charset="0"/>
              <a:cs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id="{EF164B27-7C40-4AB2-8B21-023517C1D99F}"/>
              </a:ext>
            </a:extLst>
          </p:cNvPr>
          <p:cNvCxnSpPr/>
          <p:nvPr/>
        </p:nvCxnSpPr>
        <p:spPr>
          <a:xfrm>
            <a:off x="6324600" y="5638800"/>
            <a:ext cx="7197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550FE2A-DE0B-48C5-9652-212F6F64F112}"/>
              </a:ext>
            </a:extLst>
          </p:cNvPr>
          <p:cNvCxnSpPr>
            <a:cxnSpLocks/>
          </p:cNvCxnSpPr>
          <p:nvPr/>
        </p:nvCxnSpPr>
        <p:spPr>
          <a:xfrm flipV="1">
            <a:off x="8153400" y="5230996"/>
            <a:ext cx="381000" cy="407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29F4BB9-A10A-4D23-94D7-786ACB1E4C07}"/>
              </a:ext>
            </a:extLst>
          </p:cNvPr>
          <p:cNvSpPr txBox="1"/>
          <p:nvPr/>
        </p:nvSpPr>
        <p:spPr>
          <a:xfrm>
            <a:off x="8349079" y="4892442"/>
            <a:ext cx="1066799" cy="338554"/>
          </a:xfrm>
          <a:prstGeom prst="rect">
            <a:avLst/>
          </a:prstGeom>
          <a:noFill/>
        </p:spPr>
        <p:txBody>
          <a:bodyPr wrap="square" rtlCol="0">
            <a:spAutoFit/>
          </a:bodyPr>
          <a:lstStyle/>
          <a:p>
            <a:r>
              <a:rPr lang="en-US" sz="1600" dirty="0">
                <a:solidFill>
                  <a:srgbClr val="92D050"/>
                </a:solidFill>
                <a:latin typeface="Times New Roman" panose="02020603050405020304" pitchFamily="18" charset="0"/>
                <a:cs typeface="Times New Roman" panose="02020603050405020304" pitchFamily="18" charset="0"/>
              </a:rPr>
              <a:t>Acetone</a:t>
            </a:r>
            <a:endParaRPr lang="en-IN" sz="1600" dirty="0">
              <a:solidFill>
                <a:srgbClr val="92D050"/>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6C2BECF3-D916-4563-A51A-A9FCFC561E31}"/>
              </a:ext>
            </a:extLst>
          </p:cNvPr>
          <p:cNvSpPr txBox="1"/>
          <p:nvPr/>
        </p:nvSpPr>
        <p:spPr>
          <a:xfrm>
            <a:off x="8060184" y="5936942"/>
            <a:ext cx="1066799" cy="338554"/>
          </a:xfrm>
          <a:prstGeom prst="rect">
            <a:avLst/>
          </a:prstGeom>
          <a:noFill/>
        </p:spPr>
        <p:txBody>
          <a:bodyPr wrap="square" rtlCol="0">
            <a:spAutoFit/>
          </a:bodyPr>
          <a:lstStyle/>
          <a:p>
            <a:pPr algn="ctr"/>
            <a:r>
              <a:rPr lang="en-US" sz="1600" dirty="0">
                <a:solidFill>
                  <a:srgbClr val="92D050"/>
                </a:solidFill>
                <a:latin typeface="Times New Roman" panose="02020603050405020304" pitchFamily="18" charset="0"/>
                <a:cs typeface="Times New Roman" panose="02020603050405020304" pitchFamily="18" charset="0"/>
              </a:rPr>
              <a:t>BHBA</a:t>
            </a:r>
            <a:endParaRPr lang="en-IN" sz="1600" dirty="0">
              <a:solidFill>
                <a:srgbClr val="92D050"/>
              </a:solidFill>
              <a:latin typeface="Times New Roman" panose="02020603050405020304" pitchFamily="18" charset="0"/>
              <a:cs typeface="Times New Roman" panose="02020603050405020304" pitchFamily="18" charset="0"/>
            </a:endParaRPr>
          </a:p>
        </p:txBody>
      </p:sp>
      <p:cxnSp>
        <p:nvCxnSpPr>
          <p:cNvPr id="34" name="Straight Arrow Connector 33">
            <a:extLst>
              <a:ext uri="{FF2B5EF4-FFF2-40B4-BE49-F238E27FC236}">
                <a16:creationId xmlns:a16="http://schemas.microsoft.com/office/drawing/2014/main" id="{8DB2D3BD-CB98-4127-BA7D-D0618CD89B20}"/>
              </a:ext>
            </a:extLst>
          </p:cNvPr>
          <p:cNvCxnSpPr>
            <a:endCxn id="36" idx="0"/>
          </p:cNvCxnSpPr>
          <p:nvPr/>
        </p:nvCxnSpPr>
        <p:spPr>
          <a:xfrm>
            <a:off x="8153400" y="5655677"/>
            <a:ext cx="440184" cy="281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880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22E511-FF1D-4204-9EE9-73A80ED6CA6E}"/>
              </a:ext>
            </a:extLst>
          </p:cNvPr>
          <p:cNvSpPr>
            <a:spLocks noGrp="1"/>
          </p:cNvSpPr>
          <p:nvPr>
            <p:ph idx="1"/>
          </p:nvPr>
        </p:nvSpPr>
        <p:spPr>
          <a:xfrm>
            <a:off x="822959" y="1996440"/>
            <a:ext cx="7543801" cy="4023360"/>
          </a:xfrm>
        </p:spPr>
        <p:txBody>
          <a:bodyPr>
            <a:normAutofit/>
          </a:bodyPr>
          <a:lstStyle/>
          <a:p>
            <a:pPr algn="just">
              <a:buFont typeface="Wingdings" panose="05000000000000000000" pitchFamily="2" charset="2"/>
              <a:buChar char="v"/>
            </a:pPr>
            <a:r>
              <a:rPr lang="en-IN" sz="1900" b="0" i="0" dirty="0">
                <a:solidFill>
                  <a:schemeClr val="tx1"/>
                </a:solidFill>
                <a:effectLst/>
                <a:latin typeface="Times New Roman" panose="02020603050405020304" pitchFamily="18" charset="0"/>
                <a:cs typeface="Times New Roman" panose="02020603050405020304" pitchFamily="18" charset="0"/>
              </a:rPr>
              <a:t>Ketosis is a metabolic disorder that occurs in cattle when energy demands (high milk production) exceed energy intake and result in a negative energy balance (NEB). </a:t>
            </a:r>
          </a:p>
          <a:p>
            <a:pPr algn="just">
              <a:buFont typeface="Wingdings" panose="05000000000000000000" pitchFamily="2" charset="2"/>
              <a:buChar char="v"/>
            </a:pPr>
            <a:r>
              <a:rPr lang="en-US" sz="1900" b="0" i="0" dirty="0">
                <a:solidFill>
                  <a:schemeClr val="tx1"/>
                </a:solidFill>
                <a:effectLst/>
                <a:latin typeface="Times New Roman" panose="02020603050405020304" pitchFamily="18" charset="0"/>
                <a:cs typeface="Times New Roman" panose="02020603050405020304" pitchFamily="18" charset="0"/>
              </a:rPr>
              <a:t>When large amounts of body fat are utilized as an energy source to support production, fat is sometimes mobilized faster than the liver can properly metabolize it. If this situation occurs, ketone production exceeds ketone utilization by the cow, and ketosis results</a:t>
            </a:r>
            <a:r>
              <a:rPr lang="en-IN" sz="1900" dirty="0">
                <a:solidFill>
                  <a:schemeClr val="tx1"/>
                </a:solidFill>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v"/>
            </a:pPr>
            <a:r>
              <a:rPr lang="en-US" sz="1900" dirty="0">
                <a:solidFill>
                  <a:schemeClr val="tx1"/>
                </a:solidFill>
                <a:latin typeface="Times New Roman" panose="02020603050405020304" pitchFamily="18" charset="0"/>
                <a:cs typeface="Times New Roman" panose="02020603050405020304" pitchFamily="18" charset="0"/>
              </a:rPr>
              <a:t>T</a:t>
            </a:r>
            <a:r>
              <a:rPr lang="en-US" sz="1900" b="0" i="0" dirty="0">
                <a:solidFill>
                  <a:schemeClr val="tx1"/>
                </a:solidFill>
                <a:effectLst/>
                <a:latin typeface="Times New Roman" panose="02020603050405020304" pitchFamily="18" charset="0"/>
                <a:cs typeface="Times New Roman" panose="02020603050405020304" pitchFamily="18" charset="0"/>
              </a:rPr>
              <a:t>he mismatch between input and output usually occurs in the first few weeks of lactation, because the cow is not able to eat enough to match the energy lost in the milk.</a:t>
            </a:r>
            <a:endParaRPr lang="en-IN" sz="19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ED8B9A1-9594-4507-916E-3A1A91A29374}"/>
              </a:ext>
            </a:extLst>
          </p:cNvPr>
          <p:cNvSpPr>
            <a:spLocks noGrp="1"/>
          </p:cNvSpPr>
          <p:nvPr>
            <p:ph type="sldNum" sz="quarter" idx="12"/>
          </p:nvPr>
        </p:nvSpPr>
        <p:spPr/>
        <p:txBody>
          <a:bodyPr/>
          <a:lstStyle/>
          <a:p>
            <a:fld id="{B6F15528-21DE-4FAA-801E-634DDDAF4B2B}" type="slidenum">
              <a:rPr lang="en-US" smtClean="0"/>
              <a:pPr/>
              <a:t>35</a:t>
            </a:fld>
            <a:endParaRPr lang="en-US"/>
          </a:p>
        </p:txBody>
      </p:sp>
    </p:spTree>
    <p:extLst>
      <p:ext uri="{BB962C8B-B14F-4D97-AF65-F5344CB8AC3E}">
        <p14:creationId xmlns:p14="http://schemas.microsoft.com/office/powerpoint/2010/main" val="2147331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ABCB42-E10A-4496-8975-AA1A12A7814D}"/>
              </a:ext>
            </a:extLst>
          </p:cNvPr>
          <p:cNvSpPr>
            <a:spLocks noGrp="1"/>
          </p:cNvSpPr>
          <p:nvPr>
            <p:ph idx="1"/>
          </p:nvPr>
        </p:nvSpPr>
        <p:spPr/>
        <p:txBody>
          <a:bodyPr>
            <a:normAutofit/>
          </a:bodyPr>
          <a:lstStyle/>
          <a:p>
            <a:pPr algn="just">
              <a:buFont typeface="Wingdings" panose="05000000000000000000" pitchFamily="2" charset="2"/>
              <a:buChar char="v"/>
            </a:pPr>
            <a:r>
              <a:rPr lang="en-US" sz="1900" b="1" i="0" dirty="0">
                <a:solidFill>
                  <a:schemeClr val="tx1"/>
                </a:solidFill>
                <a:effectLst/>
                <a:latin typeface="Times New Roman" panose="02020603050405020304" pitchFamily="18" charset="0"/>
                <a:cs typeface="Times New Roman" panose="02020603050405020304" pitchFamily="18" charset="0"/>
              </a:rPr>
              <a:t>Symptoms: </a:t>
            </a:r>
            <a:r>
              <a:rPr lang="en-US" sz="1900" b="0" i="0" dirty="0">
                <a:solidFill>
                  <a:schemeClr val="tx1"/>
                </a:solidFill>
                <a:effectLst/>
                <a:latin typeface="Times New Roman" panose="02020603050405020304" pitchFamily="18" charset="0"/>
                <a:cs typeface="Times New Roman" panose="02020603050405020304" pitchFamily="18" charset="0"/>
              </a:rPr>
              <a:t>Reduced milk yield, weight loss, reduced appetite, dull coat, acetone (sweet/pear drop/fruity) smell of breath/ or milk, fever.</a:t>
            </a:r>
          </a:p>
          <a:p>
            <a:pPr algn="just">
              <a:buFont typeface="Wingdings" panose="05000000000000000000" pitchFamily="2" charset="2"/>
              <a:buChar char="v"/>
            </a:pPr>
            <a:r>
              <a:rPr lang="en-US" sz="1900" b="1" i="0" dirty="0">
                <a:solidFill>
                  <a:schemeClr val="tx1"/>
                </a:solidFill>
                <a:effectLst/>
                <a:latin typeface="Times New Roman" panose="02020603050405020304" pitchFamily="18" charset="0"/>
                <a:cs typeface="Times New Roman" panose="02020603050405020304" pitchFamily="18" charset="0"/>
              </a:rPr>
              <a:t>Treatment:</a:t>
            </a:r>
          </a:p>
          <a:p>
            <a:pPr marL="457200" indent="-457200" algn="just">
              <a:buFont typeface="+mj-lt"/>
              <a:buAutoNum type="arabicPeriod"/>
            </a:pPr>
            <a:r>
              <a:rPr lang="en-US" sz="1900" b="0" i="0" dirty="0">
                <a:solidFill>
                  <a:schemeClr val="tx1"/>
                </a:solidFill>
                <a:effectLst/>
                <a:latin typeface="Times New Roman" panose="02020603050405020304" pitchFamily="18" charset="0"/>
                <a:cs typeface="Times New Roman" panose="02020603050405020304" pitchFamily="18" charset="0"/>
              </a:rPr>
              <a:t>The initial aim of treatment is to restore the lack of glucose in the body. I/V administration of a dextrose solution is </a:t>
            </a:r>
            <a:r>
              <a:rPr lang="en-US" sz="1900" dirty="0">
                <a:solidFill>
                  <a:schemeClr val="tx1"/>
                </a:solidFill>
                <a:latin typeface="Times New Roman" panose="02020603050405020304" pitchFamily="18" charset="0"/>
                <a:cs typeface="Times New Roman" panose="02020603050405020304" pitchFamily="18" charset="0"/>
              </a:rPr>
              <a:t>quick option while d</a:t>
            </a:r>
            <a:r>
              <a:rPr lang="en-US" sz="1900" b="0" i="0" dirty="0">
                <a:solidFill>
                  <a:schemeClr val="tx1"/>
                </a:solidFill>
                <a:effectLst/>
                <a:latin typeface="Times New Roman" panose="02020603050405020304" pitchFamily="18" charset="0"/>
                <a:cs typeface="Times New Roman" panose="02020603050405020304" pitchFamily="18" charset="0"/>
              </a:rPr>
              <a:t>renching with propylene glycol or </a:t>
            </a:r>
            <a:r>
              <a:rPr lang="en-US" sz="1900" b="0" i="0" dirty="0" err="1">
                <a:solidFill>
                  <a:schemeClr val="tx1"/>
                </a:solidFill>
                <a:effectLst/>
                <a:latin typeface="Times New Roman" panose="02020603050405020304" pitchFamily="18" charset="0"/>
                <a:cs typeface="Times New Roman" panose="02020603050405020304" pitchFamily="18" charset="0"/>
              </a:rPr>
              <a:t>glycerine</a:t>
            </a:r>
            <a:r>
              <a:rPr lang="en-US" sz="1900" b="0" i="0" dirty="0">
                <a:solidFill>
                  <a:schemeClr val="tx1"/>
                </a:solidFill>
                <a:effectLst/>
                <a:latin typeface="Times New Roman" panose="02020603050405020304" pitchFamily="18" charset="0"/>
                <a:cs typeface="Times New Roman" panose="02020603050405020304" pitchFamily="18" charset="0"/>
              </a:rPr>
              <a:t> has longer term effects. </a:t>
            </a:r>
          </a:p>
          <a:p>
            <a:pPr marL="457200" indent="-457200" algn="just">
              <a:buFont typeface="+mj-lt"/>
              <a:buAutoNum type="arabicPeriod"/>
            </a:pPr>
            <a:r>
              <a:rPr lang="en-US" sz="1900" b="0" i="0" dirty="0">
                <a:solidFill>
                  <a:schemeClr val="tx1"/>
                </a:solidFill>
                <a:effectLst/>
                <a:latin typeface="Times New Roman" panose="02020603050405020304" pitchFamily="18" charset="0"/>
                <a:cs typeface="Times New Roman" panose="02020603050405020304" pitchFamily="18" charset="0"/>
              </a:rPr>
              <a:t>Corticosteroids have the ability to break down protein in muscles to produce glucose, which immediately replenishes the depressed blood glucose levels.</a:t>
            </a:r>
          </a:p>
          <a:p>
            <a:pPr marL="0" indent="0" algn="just">
              <a:buNone/>
            </a:pPr>
            <a:br>
              <a:rPr lang="en-US" sz="1900" b="0" i="0" dirty="0">
                <a:solidFill>
                  <a:schemeClr val="tx1"/>
                </a:solidFill>
                <a:effectLst/>
                <a:latin typeface="Times New Roman" panose="02020603050405020304" pitchFamily="18" charset="0"/>
                <a:cs typeface="Times New Roman" panose="02020603050405020304" pitchFamily="18" charset="0"/>
              </a:rPr>
            </a:br>
            <a:endParaRPr lang="en-US" sz="1900" b="0" i="0" dirty="0">
              <a:solidFill>
                <a:schemeClr val="tx1"/>
              </a:solidFill>
              <a:effectLst/>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endParaRPr lang="en-US" sz="1900" b="0" i="0" dirty="0">
              <a:solidFill>
                <a:schemeClr val="tx1"/>
              </a:solidFill>
              <a:effectLst/>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endParaRPr lang="en-US" sz="1900" b="0" i="0" dirty="0">
              <a:solidFill>
                <a:schemeClr val="tx1"/>
              </a:solidFill>
              <a:effectLs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403E6DD-9672-48F7-957D-B08A0BF91D4F}"/>
              </a:ext>
            </a:extLst>
          </p:cNvPr>
          <p:cNvSpPr>
            <a:spLocks noGrp="1"/>
          </p:cNvSpPr>
          <p:nvPr>
            <p:ph type="sldNum" sz="quarter" idx="12"/>
          </p:nvPr>
        </p:nvSpPr>
        <p:spPr/>
        <p:txBody>
          <a:bodyPr/>
          <a:lstStyle/>
          <a:p>
            <a:fld id="{B6F15528-21DE-4FAA-801E-634DDDAF4B2B}" type="slidenum">
              <a:rPr lang="en-US" smtClean="0"/>
              <a:pPr/>
              <a:t>36</a:t>
            </a:fld>
            <a:endParaRPr lang="en-US"/>
          </a:p>
        </p:txBody>
      </p:sp>
    </p:spTree>
    <p:extLst>
      <p:ext uri="{BB962C8B-B14F-4D97-AF65-F5344CB8AC3E}">
        <p14:creationId xmlns:p14="http://schemas.microsoft.com/office/powerpoint/2010/main" val="340672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71D2DC-5855-4709-B727-0DAEB5FA6629}"/>
              </a:ext>
            </a:extLst>
          </p:cNvPr>
          <p:cNvSpPr>
            <a:spLocks noGrp="1"/>
          </p:cNvSpPr>
          <p:nvPr>
            <p:ph idx="1"/>
          </p:nvPr>
        </p:nvSpPr>
        <p:spPr>
          <a:xfrm>
            <a:off x="822959" y="1920240"/>
            <a:ext cx="7543801" cy="4023360"/>
          </a:xfrm>
        </p:spPr>
        <p:txBody>
          <a:bodyPr>
            <a:normAutofit/>
          </a:bodyPr>
          <a:lstStyle/>
          <a:p>
            <a:pPr marL="457200" indent="-457200" algn="just" fontAlgn="base">
              <a:spcBef>
                <a:spcPts val="600"/>
              </a:spcBef>
              <a:spcAft>
                <a:spcPts val="0"/>
              </a:spcAft>
              <a:buFont typeface="+mj-lt"/>
              <a:buAutoNum type="arabicPeriod"/>
            </a:pPr>
            <a:r>
              <a:rPr lang="en-US" sz="1900" b="0" i="0" dirty="0">
                <a:solidFill>
                  <a:schemeClr val="tx1"/>
                </a:solidFill>
                <a:effectLst/>
                <a:latin typeface="Times New Roman" panose="02020603050405020304" pitchFamily="18" charset="0"/>
                <a:cs typeface="Times New Roman" panose="02020603050405020304" pitchFamily="18" charset="0"/>
              </a:rPr>
              <a:t>Cows should not be too fat at calving, as this depresses their feed intakes (BCS 2.5-3.0).</a:t>
            </a:r>
          </a:p>
          <a:p>
            <a:pPr marL="457200" indent="-457200" algn="just" fontAlgn="base">
              <a:spcBef>
                <a:spcPts val="600"/>
              </a:spcBef>
              <a:spcAft>
                <a:spcPts val="0"/>
              </a:spcAft>
              <a:buFont typeface="+mj-lt"/>
              <a:buAutoNum type="arabicPeriod"/>
            </a:pPr>
            <a:r>
              <a:rPr lang="en-US" sz="1900" b="0" i="0" dirty="0">
                <a:solidFill>
                  <a:schemeClr val="tx1"/>
                </a:solidFill>
                <a:effectLst/>
                <a:latin typeface="Times New Roman" panose="02020603050405020304" pitchFamily="18" charset="0"/>
                <a:cs typeface="Times New Roman" panose="02020603050405020304" pitchFamily="18" charset="0"/>
              </a:rPr>
              <a:t>Concentrates fed during lactation should be introduced in small amounts (2 weeks before calving) to allow adjustments of the rumen microflora. </a:t>
            </a:r>
          </a:p>
          <a:p>
            <a:pPr marL="457200" indent="-457200" algn="just" fontAlgn="base">
              <a:spcBef>
                <a:spcPts val="600"/>
              </a:spcBef>
              <a:spcAft>
                <a:spcPts val="0"/>
              </a:spcAft>
              <a:buFont typeface="+mj-lt"/>
              <a:buAutoNum type="arabicPeriod"/>
            </a:pPr>
            <a:r>
              <a:rPr lang="en-US" sz="1900" b="0" i="0" dirty="0">
                <a:solidFill>
                  <a:schemeClr val="tx1"/>
                </a:solidFill>
                <a:effectLst/>
                <a:latin typeface="Times New Roman" panose="02020603050405020304" pitchFamily="18" charset="0"/>
                <a:cs typeface="Times New Roman" panose="02020603050405020304" pitchFamily="18" charset="0"/>
              </a:rPr>
              <a:t>Efforts should be made to ease the transition from gestation to lactation by offering highly palatable forage at calving.</a:t>
            </a:r>
          </a:p>
          <a:p>
            <a:pPr marL="457200" indent="-457200" algn="just" fontAlgn="base">
              <a:spcBef>
                <a:spcPts val="600"/>
              </a:spcBef>
              <a:spcAft>
                <a:spcPts val="0"/>
              </a:spcAft>
              <a:buFont typeface="+mj-lt"/>
              <a:buAutoNum type="arabicPeriod"/>
            </a:pPr>
            <a:r>
              <a:rPr lang="en-US" sz="1900" b="0" i="0" dirty="0">
                <a:solidFill>
                  <a:schemeClr val="tx1"/>
                </a:solidFill>
                <a:effectLst/>
                <a:latin typeface="Times New Roman" panose="02020603050405020304" pitchFamily="18" charset="0"/>
                <a:cs typeface="Times New Roman" panose="02020603050405020304" pitchFamily="18" charset="0"/>
              </a:rPr>
              <a:t>Roughage high in butyric acid should be avoided in early lactation. </a:t>
            </a:r>
          </a:p>
          <a:p>
            <a:pPr marL="457200" indent="-457200" algn="just" fontAlgn="base">
              <a:spcBef>
                <a:spcPts val="600"/>
              </a:spcBef>
              <a:spcAft>
                <a:spcPts val="0"/>
              </a:spcAft>
              <a:buFont typeface="+mj-lt"/>
              <a:buAutoNum type="arabicPeriod"/>
            </a:pPr>
            <a:r>
              <a:rPr lang="en-US" sz="1900" b="0" i="0" dirty="0">
                <a:solidFill>
                  <a:schemeClr val="tx1"/>
                </a:solidFill>
                <a:effectLst/>
                <a:latin typeface="Times New Roman" panose="02020603050405020304" pitchFamily="18" charset="0"/>
                <a:cs typeface="Times New Roman" panose="02020603050405020304" pitchFamily="18" charset="0"/>
              </a:rPr>
              <a:t>The </a:t>
            </a:r>
            <a:r>
              <a:rPr lang="en-US" sz="1900" b="0" i="0" strike="noStrike" dirty="0">
                <a:solidFill>
                  <a:schemeClr val="tx1"/>
                </a:solidFill>
                <a:effectLst/>
                <a:latin typeface="Times New Roman" panose="02020603050405020304" pitchFamily="18" charset="0"/>
                <a:cs typeface="Times New Roman" panose="02020603050405020304" pitchFamily="18" charset="0"/>
                <a:hlinkClick r:id="rId2" tooltip="A measure of the contribution genetics makes to the determination of an observed characteristic ">
                  <a:extLst>
                    <a:ext uri="{A12FA001-AC4F-418D-AE19-62706E023703}">
                      <ahyp:hlinkClr xmlns:ahyp="http://schemas.microsoft.com/office/drawing/2018/hyperlinkcolor" val="tx"/>
                    </a:ext>
                  </a:extLst>
                </a:hlinkClick>
              </a:rPr>
              <a:t>heritability</a:t>
            </a:r>
            <a:r>
              <a:rPr lang="en-US" sz="1900" b="0" i="0" dirty="0">
                <a:solidFill>
                  <a:schemeClr val="tx1"/>
                </a:solidFill>
                <a:effectLst/>
                <a:latin typeface="Times New Roman" panose="02020603050405020304" pitchFamily="18" charset="0"/>
                <a:cs typeface="Times New Roman" panose="02020603050405020304" pitchFamily="18" charset="0"/>
              </a:rPr>
              <a:t> for ketosis is relatively high, and this trait should be used to advantage.</a:t>
            </a:r>
          </a:p>
          <a:p>
            <a:pPr marL="457200" indent="-457200" algn="just" fontAlgn="base">
              <a:spcBef>
                <a:spcPts val="600"/>
              </a:spcBef>
              <a:spcAft>
                <a:spcPts val="0"/>
              </a:spcAft>
              <a:buFont typeface="+mj-lt"/>
              <a:buAutoNum type="arabicPeriod"/>
            </a:pPr>
            <a:r>
              <a:rPr lang="en-US" sz="1900" dirty="0">
                <a:solidFill>
                  <a:schemeClr val="tx1"/>
                </a:solidFill>
                <a:latin typeface="Times New Roman" panose="02020603050405020304" pitchFamily="18" charset="0"/>
                <a:cs typeface="Times New Roman" panose="02020603050405020304" pitchFamily="18" charset="0"/>
              </a:rPr>
              <a:t>H</a:t>
            </a:r>
            <a:r>
              <a:rPr lang="en-US" sz="1900" b="0" i="0" dirty="0">
                <a:solidFill>
                  <a:schemeClr val="tx1"/>
                </a:solidFill>
                <a:effectLst/>
                <a:latin typeface="Times New Roman" panose="02020603050405020304" pitchFamily="18" charset="0"/>
                <a:cs typeface="Times New Roman" panose="02020603050405020304" pitchFamily="18" charset="0"/>
              </a:rPr>
              <a:t>igher proportion of herds with tie stalls experienced ketosis compared to those with free stall herds (muscles can utilize ketone bodies).</a:t>
            </a:r>
          </a:p>
          <a:p>
            <a:pPr algn="just"/>
            <a:endParaRPr lang="en-IN" sz="19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9A0E0EA-1601-418E-89B2-A234767F99EB}"/>
              </a:ext>
            </a:extLst>
          </p:cNvPr>
          <p:cNvSpPr>
            <a:spLocks noGrp="1"/>
          </p:cNvSpPr>
          <p:nvPr>
            <p:ph type="sldNum" sz="quarter" idx="12"/>
          </p:nvPr>
        </p:nvSpPr>
        <p:spPr/>
        <p:txBody>
          <a:bodyPr/>
          <a:lstStyle/>
          <a:p>
            <a:fld id="{B6F15528-21DE-4FAA-801E-634DDDAF4B2B}" type="slidenum">
              <a:rPr lang="en-US" smtClean="0"/>
              <a:pPr/>
              <a:t>37</a:t>
            </a:fld>
            <a:endParaRPr lang="en-US"/>
          </a:p>
        </p:txBody>
      </p:sp>
      <p:pic>
        <p:nvPicPr>
          <p:cNvPr id="6" name="Picture 5">
            <a:extLst>
              <a:ext uri="{FF2B5EF4-FFF2-40B4-BE49-F238E27FC236}">
                <a16:creationId xmlns:a16="http://schemas.microsoft.com/office/drawing/2014/main" id="{8F609290-4328-488B-89C6-A77F62F29D0E}"/>
              </a:ext>
            </a:extLst>
          </p:cNvPr>
          <p:cNvPicPr>
            <a:picLocks noChangeAspect="1"/>
          </p:cNvPicPr>
          <p:nvPr/>
        </p:nvPicPr>
        <p:blipFill>
          <a:blip r:embed="rId3"/>
          <a:stretch>
            <a:fillRect/>
          </a:stretch>
        </p:blipFill>
        <p:spPr>
          <a:xfrm>
            <a:off x="2819400" y="0"/>
            <a:ext cx="2843213" cy="1467891"/>
          </a:xfrm>
          <a:prstGeom prst="rect">
            <a:avLst/>
          </a:prstGeom>
          <a:ln>
            <a:noFill/>
          </a:ln>
          <a:effectLst>
            <a:softEdge rad="112500"/>
          </a:effectLst>
        </p:spPr>
      </p:pic>
      <p:sp>
        <p:nvSpPr>
          <p:cNvPr id="7" name="TextBox 6">
            <a:extLst>
              <a:ext uri="{FF2B5EF4-FFF2-40B4-BE49-F238E27FC236}">
                <a16:creationId xmlns:a16="http://schemas.microsoft.com/office/drawing/2014/main" id="{28CB0D42-A463-433C-8A59-6D9BB8DEF0C4}"/>
              </a:ext>
            </a:extLst>
          </p:cNvPr>
          <p:cNvSpPr txBox="1"/>
          <p:nvPr/>
        </p:nvSpPr>
        <p:spPr>
          <a:xfrm>
            <a:off x="3124200" y="1282481"/>
            <a:ext cx="2057400"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Prevention </a:t>
            </a:r>
            <a:endParaRPr lang="en-I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6666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B31FF7-3077-43DB-9BE4-E993354A4C16}"/>
              </a:ext>
            </a:extLst>
          </p:cNvPr>
          <p:cNvSpPr>
            <a:spLocks noGrp="1"/>
          </p:cNvSpPr>
          <p:nvPr>
            <p:ph type="sldNum" sz="quarter" idx="12"/>
          </p:nvPr>
        </p:nvSpPr>
        <p:spPr/>
        <p:txBody>
          <a:bodyPr/>
          <a:lstStyle/>
          <a:p>
            <a:fld id="{B6F15528-21DE-4FAA-801E-634DDDAF4B2B}" type="slidenum">
              <a:rPr lang="en-US" smtClean="0"/>
              <a:pPr/>
              <a:t>38</a:t>
            </a:fld>
            <a:endParaRPr lang="en-US"/>
          </a:p>
        </p:txBody>
      </p:sp>
      <p:pic>
        <p:nvPicPr>
          <p:cNvPr id="6" name="Picture 5">
            <a:extLst>
              <a:ext uri="{FF2B5EF4-FFF2-40B4-BE49-F238E27FC236}">
                <a16:creationId xmlns:a16="http://schemas.microsoft.com/office/drawing/2014/main" id="{0B8EFA31-4260-4C14-A6EC-9B1799B8FD29}"/>
              </a:ext>
            </a:extLst>
          </p:cNvPr>
          <p:cNvPicPr>
            <a:picLocks noChangeAspect="1"/>
          </p:cNvPicPr>
          <p:nvPr/>
        </p:nvPicPr>
        <p:blipFill>
          <a:blip r:embed="rId2"/>
          <a:stretch>
            <a:fillRect/>
          </a:stretch>
        </p:blipFill>
        <p:spPr>
          <a:xfrm>
            <a:off x="0" y="1905000"/>
            <a:ext cx="9144000" cy="4371975"/>
          </a:xfrm>
          <a:prstGeom prst="rect">
            <a:avLst/>
          </a:prstGeom>
        </p:spPr>
      </p:pic>
      <p:sp>
        <p:nvSpPr>
          <p:cNvPr id="8" name="TextBox 7">
            <a:extLst>
              <a:ext uri="{FF2B5EF4-FFF2-40B4-BE49-F238E27FC236}">
                <a16:creationId xmlns:a16="http://schemas.microsoft.com/office/drawing/2014/main" id="{7E603DAE-B4E3-480F-BFE3-4866D73B6D76}"/>
              </a:ext>
            </a:extLst>
          </p:cNvPr>
          <p:cNvSpPr txBox="1"/>
          <p:nvPr/>
        </p:nvSpPr>
        <p:spPr>
          <a:xfrm>
            <a:off x="1752600" y="1020458"/>
            <a:ext cx="4572000" cy="701731"/>
          </a:xfrm>
          <a:prstGeom prst="rect">
            <a:avLst/>
          </a:prstGeom>
          <a:noFill/>
        </p:spPr>
        <p:txBody>
          <a:bodyPr wrap="square">
            <a:spAutoFit/>
          </a:bodyPr>
          <a:lstStyle/>
          <a:p>
            <a:pPr marR="0" lvl="0" algn="ctr" defTabSz="914400" rtl="0" eaLnBrk="1" fontAlgn="auto" latinLnBrk="0" hangingPunct="1">
              <a:lnSpc>
                <a:spcPct val="90000"/>
              </a:lnSpc>
              <a:spcBef>
                <a:spcPts val="0"/>
              </a:spcBef>
              <a:spcAft>
                <a:spcPts val="0"/>
              </a:spcAft>
              <a:buClr>
                <a:srgbClr val="E48312"/>
              </a:buClr>
              <a:buSzPct val="100000"/>
              <a:tabLst/>
              <a:defRPr/>
            </a:pP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Fatty liver</a:t>
            </a:r>
          </a:p>
        </p:txBody>
      </p:sp>
    </p:spTree>
    <p:extLst>
      <p:ext uri="{BB962C8B-B14F-4D97-AF65-F5344CB8AC3E}">
        <p14:creationId xmlns:p14="http://schemas.microsoft.com/office/powerpoint/2010/main" val="1498671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35BF1-D24D-497F-A5A4-D98E115C6D2C}"/>
              </a:ext>
            </a:extLst>
          </p:cNvPr>
          <p:cNvSpPr>
            <a:spLocks noGrp="1"/>
          </p:cNvSpPr>
          <p:nvPr>
            <p:ph idx="1"/>
          </p:nvPr>
        </p:nvSpPr>
        <p:spPr/>
        <p:txBody>
          <a:bodyPr>
            <a:normAutofit lnSpcReduction="10000"/>
          </a:bodyPr>
          <a:lstStyle/>
          <a:p>
            <a:pPr algn="just">
              <a:buFont typeface="Wingdings" panose="05000000000000000000" pitchFamily="2" charset="2"/>
              <a:buChar char="v"/>
            </a:pPr>
            <a:r>
              <a:rPr lang="en-US" sz="1900" b="0" i="0" dirty="0">
                <a:solidFill>
                  <a:schemeClr val="tx1"/>
                </a:solidFill>
                <a:effectLst/>
                <a:latin typeface="Times New Roman" panose="02020603050405020304" pitchFamily="18" charset="0"/>
                <a:cs typeface="Times New Roman" panose="02020603050405020304" pitchFamily="18" charset="0"/>
              </a:rPr>
              <a:t>Mobilization of body fat reserves in states of </a:t>
            </a:r>
            <a:r>
              <a:rPr lang="en-US" sz="1900" dirty="0">
                <a:solidFill>
                  <a:schemeClr val="tx1"/>
                </a:solidFill>
                <a:latin typeface="Times New Roman" panose="02020603050405020304" pitchFamily="18" charset="0"/>
                <a:cs typeface="Times New Roman" panose="02020603050405020304" pitchFamily="18" charset="0"/>
              </a:rPr>
              <a:t>NEB </a:t>
            </a:r>
            <a:r>
              <a:rPr lang="en-US" sz="1900" b="0" i="0" dirty="0">
                <a:solidFill>
                  <a:schemeClr val="tx1"/>
                </a:solidFill>
                <a:effectLst/>
                <a:latin typeface="Times New Roman" panose="02020603050405020304" pitchFamily="18" charset="0"/>
                <a:cs typeface="Times New Roman" panose="02020603050405020304" pitchFamily="18" charset="0"/>
              </a:rPr>
              <a:t>results in the release of NEFAs from adipose tissue. </a:t>
            </a:r>
          </a:p>
          <a:p>
            <a:pPr algn="just">
              <a:buFont typeface="Wingdings" panose="05000000000000000000" pitchFamily="2" charset="2"/>
              <a:buChar char="v"/>
            </a:pPr>
            <a:r>
              <a:rPr lang="en-US" sz="1900" b="0" i="0" dirty="0">
                <a:solidFill>
                  <a:schemeClr val="tx1"/>
                </a:solidFill>
                <a:effectLst/>
                <a:latin typeface="Times New Roman" panose="02020603050405020304" pitchFamily="18" charset="0"/>
                <a:cs typeface="Times New Roman" panose="02020603050405020304" pitchFamily="18" charset="0"/>
              </a:rPr>
              <a:t>The liver retains 15%–20% of the NEFAs circulating in blood and thus accumulates increased amounts during periods when blood NEFA concentrations are increased.</a:t>
            </a:r>
          </a:p>
          <a:p>
            <a:pPr algn="just">
              <a:buFont typeface="Wingdings" panose="05000000000000000000" pitchFamily="2" charset="2"/>
              <a:buChar char="v"/>
            </a:pPr>
            <a:r>
              <a:rPr lang="en-US" sz="1900" b="0" i="0" dirty="0">
                <a:solidFill>
                  <a:schemeClr val="tx1"/>
                </a:solidFill>
                <a:effectLst/>
                <a:latin typeface="Times New Roman" panose="02020603050405020304" pitchFamily="18" charset="0"/>
                <a:cs typeface="Times New Roman" panose="02020603050405020304" pitchFamily="18" charset="0"/>
              </a:rPr>
              <a:t>NEFAs taken up by the liver can either be oxidized or esterified. The primary esterification product is triglyceride, which can either be exported as part of a VLDL or be stored in liver cells. </a:t>
            </a:r>
          </a:p>
          <a:p>
            <a:pPr algn="just">
              <a:buFont typeface="Wingdings" panose="05000000000000000000" pitchFamily="2" charset="2"/>
              <a:buChar char="v"/>
            </a:pPr>
            <a:r>
              <a:rPr lang="en-US" sz="1900" b="0" i="0" dirty="0">
                <a:solidFill>
                  <a:schemeClr val="tx1"/>
                </a:solidFill>
                <a:effectLst/>
                <a:latin typeface="Times New Roman" panose="02020603050405020304" pitchFamily="18" charset="0"/>
                <a:cs typeface="Times New Roman" panose="02020603050405020304" pitchFamily="18" charset="0"/>
              </a:rPr>
              <a:t>In ruminants, export occurs at a very slow rate relative to many other species because of impaired VLDL synthesis. Therefore, under conditions of increased hepatic NEFA uptake, triglycerides accumulate. </a:t>
            </a:r>
          </a:p>
          <a:p>
            <a:pPr algn="just">
              <a:buFont typeface="Wingdings" panose="05000000000000000000" pitchFamily="2" charset="2"/>
              <a:buChar char="v"/>
            </a:pPr>
            <a:r>
              <a:rPr lang="en-US" sz="1900" dirty="0">
                <a:solidFill>
                  <a:schemeClr val="tx1"/>
                </a:solidFill>
                <a:latin typeface="Times New Roman" panose="02020603050405020304" pitchFamily="18" charset="0"/>
                <a:cs typeface="Times New Roman" panose="02020603050405020304" pitchFamily="18" charset="0"/>
              </a:rPr>
              <a:t>The condition is often associated with feed intake depression, decreased milk production, and ketosis.</a:t>
            </a:r>
            <a:endParaRPr lang="en-IN" sz="19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F8F0162-F4E8-47E5-A7EC-390014971D18}"/>
              </a:ext>
            </a:extLst>
          </p:cNvPr>
          <p:cNvSpPr>
            <a:spLocks noGrp="1"/>
          </p:cNvSpPr>
          <p:nvPr>
            <p:ph type="sldNum" sz="quarter" idx="12"/>
          </p:nvPr>
        </p:nvSpPr>
        <p:spPr/>
        <p:txBody>
          <a:bodyPr/>
          <a:lstStyle/>
          <a:p>
            <a:fld id="{B6F15528-21DE-4FAA-801E-634DDDAF4B2B}" type="slidenum">
              <a:rPr lang="en-US" smtClean="0"/>
              <a:pPr/>
              <a:t>39</a:t>
            </a:fld>
            <a:endParaRPr lang="en-US"/>
          </a:p>
        </p:txBody>
      </p:sp>
    </p:spTree>
    <p:extLst>
      <p:ext uri="{BB962C8B-B14F-4D97-AF65-F5344CB8AC3E}">
        <p14:creationId xmlns:p14="http://schemas.microsoft.com/office/powerpoint/2010/main" val="1286141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lgn="just">
              <a:spcBef>
                <a:spcPts val="0"/>
              </a:spcBef>
              <a:spcAft>
                <a:spcPts val="0"/>
              </a:spcAft>
              <a:buFont typeface="Wingdings" pitchFamily="2" charset="2"/>
              <a:buChar char="v"/>
            </a:pPr>
            <a:r>
              <a:rPr lang="en-US" dirty="0">
                <a:solidFill>
                  <a:schemeClr val="tx1"/>
                </a:solidFill>
                <a:latin typeface="Times New Roman" pitchFamily="18" charset="0"/>
                <a:cs typeface="Times New Roman" pitchFamily="18" charset="0"/>
              </a:rPr>
              <a:t>There are several metabolic disorders identified in dairy cows during the first month after parturition and the most frequent ones are the following: </a:t>
            </a:r>
          </a:p>
          <a:p>
            <a:pPr marL="457200" indent="-457200" algn="just">
              <a:spcBef>
                <a:spcPts val="0"/>
              </a:spcBef>
              <a:spcAft>
                <a:spcPts val="0"/>
              </a:spcAft>
              <a:buFont typeface="+mj-lt"/>
              <a:buAutoNum type="arabicPeriod"/>
            </a:pPr>
            <a:r>
              <a:rPr lang="en-US" dirty="0">
                <a:solidFill>
                  <a:srgbClr val="FF0000"/>
                </a:solidFill>
                <a:latin typeface="Times New Roman" pitchFamily="18" charset="0"/>
                <a:cs typeface="Times New Roman" pitchFamily="18" charset="0"/>
              </a:rPr>
              <a:t>Ruminal acidosis [Subacute and acute ruminal acidosis (SARA and ARA)]</a:t>
            </a:r>
          </a:p>
          <a:p>
            <a:pPr marL="457200" indent="-457200" algn="just">
              <a:spcBef>
                <a:spcPts val="0"/>
              </a:spcBef>
              <a:spcAft>
                <a:spcPts val="0"/>
              </a:spcAft>
              <a:buFont typeface="+mj-lt"/>
              <a:buAutoNum type="arabicPeriod"/>
            </a:pPr>
            <a:r>
              <a:rPr lang="en-US" dirty="0">
                <a:solidFill>
                  <a:srgbClr val="FF0000"/>
                </a:solidFill>
                <a:latin typeface="Times New Roman" pitchFamily="18" charset="0"/>
                <a:cs typeface="Times New Roman" pitchFamily="18" charset="0"/>
              </a:rPr>
              <a:t>Milk fever</a:t>
            </a:r>
          </a:p>
          <a:p>
            <a:pPr marL="457200" indent="-457200" algn="just">
              <a:spcBef>
                <a:spcPts val="0"/>
              </a:spcBef>
              <a:spcAft>
                <a:spcPts val="0"/>
              </a:spcAft>
              <a:buFont typeface="+mj-lt"/>
              <a:buAutoNum type="arabicPeriod"/>
            </a:pPr>
            <a:r>
              <a:rPr lang="en-US" dirty="0">
                <a:solidFill>
                  <a:srgbClr val="FF0000"/>
                </a:solidFill>
                <a:latin typeface="Times New Roman" pitchFamily="18" charset="0"/>
                <a:cs typeface="Times New Roman" pitchFamily="18" charset="0"/>
              </a:rPr>
              <a:t>Laminitis</a:t>
            </a:r>
          </a:p>
          <a:p>
            <a:pPr marL="457200" indent="-457200" algn="just">
              <a:spcBef>
                <a:spcPts val="0"/>
              </a:spcBef>
              <a:spcAft>
                <a:spcPts val="0"/>
              </a:spcAft>
              <a:buFont typeface="+mj-lt"/>
              <a:buAutoNum type="arabicPeriod"/>
            </a:pPr>
            <a:r>
              <a:rPr lang="en-US" dirty="0">
                <a:solidFill>
                  <a:srgbClr val="FF0000"/>
                </a:solidFill>
                <a:latin typeface="Times New Roman" pitchFamily="18" charset="0"/>
                <a:cs typeface="Times New Roman" pitchFamily="18" charset="0"/>
              </a:rPr>
              <a:t>Ketosis</a:t>
            </a:r>
          </a:p>
          <a:p>
            <a:pPr marL="457200" indent="-457200" algn="just">
              <a:spcBef>
                <a:spcPts val="0"/>
              </a:spcBef>
              <a:spcAft>
                <a:spcPts val="0"/>
              </a:spcAft>
              <a:buFont typeface="+mj-lt"/>
              <a:buAutoNum type="arabicPeriod"/>
            </a:pPr>
            <a:r>
              <a:rPr lang="en-US" dirty="0">
                <a:solidFill>
                  <a:srgbClr val="FF0000"/>
                </a:solidFill>
                <a:latin typeface="Times New Roman" pitchFamily="18" charset="0"/>
                <a:cs typeface="Times New Roman" pitchFamily="18" charset="0"/>
              </a:rPr>
              <a:t>Fatty liver</a:t>
            </a:r>
          </a:p>
          <a:p>
            <a:pPr marL="457200" indent="-457200" algn="just">
              <a:spcBef>
                <a:spcPts val="0"/>
              </a:spcBef>
              <a:spcAft>
                <a:spcPts val="0"/>
              </a:spcAft>
              <a:buFont typeface="+mj-lt"/>
              <a:buAutoNum type="arabicPeriod"/>
            </a:pPr>
            <a:r>
              <a:rPr lang="en-US" dirty="0">
                <a:solidFill>
                  <a:srgbClr val="FF0000"/>
                </a:solidFill>
                <a:latin typeface="Times New Roman" pitchFamily="18" charset="0"/>
                <a:cs typeface="Times New Roman" pitchFamily="18" charset="0"/>
              </a:rPr>
              <a:t>Left displaced abomasum (LDA)</a:t>
            </a:r>
          </a:p>
          <a:p>
            <a:pPr marL="457200" indent="-457200" algn="just">
              <a:spcBef>
                <a:spcPts val="0"/>
              </a:spcBef>
              <a:spcAft>
                <a:spcPts val="0"/>
              </a:spcAft>
              <a:buFont typeface="+mj-lt"/>
              <a:buAutoNum type="arabicPeriod"/>
            </a:pPr>
            <a:r>
              <a:rPr lang="en-US" dirty="0">
                <a:solidFill>
                  <a:srgbClr val="FF0000"/>
                </a:solidFill>
                <a:latin typeface="Times New Roman" pitchFamily="18" charset="0"/>
                <a:cs typeface="Times New Roman" pitchFamily="18" charset="0"/>
              </a:rPr>
              <a:t>Downer cow</a:t>
            </a:r>
          </a:p>
          <a:p>
            <a:pPr marL="457200" indent="-457200" algn="just">
              <a:spcBef>
                <a:spcPts val="0"/>
              </a:spcBef>
              <a:spcAft>
                <a:spcPts val="0"/>
              </a:spcAft>
              <a:buFont typeface="+mj-lt"/>
              <a:buAutoNum type="arabicPeriod"/>
            </a:pPr>
            <a:r>
              <a:rPr lang="en-US" dirty="0">
                <a:solidFill>
                  <a:srgbClr val="FF0000"/>
                </a:solidFill>
                <a:latin typeface="Times New Roman" pitchFamily="18" charset="0"/>
                <a:cs typeface="Times New Roman" pitchFamily="18" charset="0"/>
              </a:rPr>
              <a:t>Retained placenta (ROP)</a:t>
            </a:r>
          </a:p>
          <a:p>
            <a:pPr marL="457200" indent="-457200" algn="just">
              <a:spcBef>
                <a:spcPts val="0"/>
              </a:spcBef>
              <a:spcAft>
                <a:spcPts val="0"/>
              </a:spcAft>
              <a:buFont typeface="+mj-lt"/>
              <a:buAutoNum type="arabicPeriod"/>
            </a:pPr>
            <a:r>
              <a:rPr lang="en-US" dirty="0">
                <a:solidFill>
                  <a:srgbClr val="FF0000"/>
                </a:solidFill>
                <a:latin typeface="Times New Roman" pitchFamily="18" charset="0"/>
                <a:cs typeface="Times New Roman" pitchFamily="18" charset="0"/>
              </a:rPr>
              <a:t>Liver abscesses</a:t>
            </a:r>
          </a:p>
          <a:p>
            <a:pPr marL="457200" indent="-457200" algn="just">
              <a:spcBef>
                <a:spcPts val="0"/>
              </a:spcBef>
              <a:spcAft>
                <a:spcPts val="0"/>
              </a:spcAft>
              <a:buFont typeface="+mj-lt"/>
              <a:buAutoNum type="arabicPeriod"/>
            </a:pPr>
            <a:r>
              <a:rPr lang="en-US" dirty="0">
                <a:solidFill>
                  <a:srgbClr val="FF0000"/>
                </a:solidFill>
                <a:latin typeface="Times New Roman" pitchFamily="18" charset="0"/>
                <a:cs typeface="Times New Roman" pitchFamily="18" charset="0"/>
              </a:rPr>
              <a:t>Metritis </a:t>
            </a:r>
          </a:p>
          <a:p>
            <a:pPr marL="457200" indent="-457200" algn="just">
              <a:spcBef>
                <a:spcPts val="0"/>
              </a:spcBef>
              <a:spcAft>
                <a:spcPts val="0"/>
              </a:spcAft>
              <a:buFont typeface="+mj-lt"/>
              <a:buAutoNum type="arabicPeriod"/>
            </a:pPr>
            <a:r>
              <a:rPr lang="en-US" dirty="0">
                <a:solidFill>
                  <a:srgbClr val="FF0000"/>
                </a:solidFill>
                <a:latin typeface="Times New Roman" pitchFamily="18" charset="0"/>
                <a:cs typeface="Times New Roman" pitchFamily="18" charset="0"/>
              </a:rPr>
              <a:t>Mastitis</a:t>
            </a:r>
          </a:p>
          <a:p>
            <a:pPr marL="457200" indent="-457200" algn="just">
              <a:spcBef>
                <a:spcPts val="0"/>
              </a:spcBef>
              <a:spcAft>
                <a:spcPts val="0"/>
              </a:spcAft>
              <a:buFont typeface="+mj-lt"/>
              <a:buAutoNum type="arabicPeriod"/>
            </a:pPr>
            <a:r>
              <a:rPr lang="en-US" dirty="0">
                <a:solidFill>
                  <a:srgbClr val="FF0000"/>
                </a:solidFill>
                <a:latin typeface="Times New Roman" pitchFamily="18" charset="0"/>
                <a:cs typeface="Times New Roman" pitchFamily="18" charset="0"/>
              </a:rPr>
              <a:t>Udder edema</a:t>
            </a:r>
          </a:p>
          <a:p>
            <a:pPr marL="457200" indent="-457200" algn="just">
              <a:spcBef>
                <a:spcPts val="0"/>
              </a:spcBef>
              <a:spcAft>
                <a:spcPts val="0"/>
              </a:spcAft>
              <a:buFont typeface="+mj-lt"/>
              <a:buAutoNum type="arabicPeriod"/>
            </a:pPr>
            <a:r>
              <a:rPr lang="en-US" dirty="0">
                <a:solidFill>
                  <a:srgbClr val="FF0000"/>
                </a:solidFill>
                <a:latin typeface="Times New Roman" pitchFamily="18" charset="0"/>
                <a:cs typeface="Times New Roman" pitchFamily="18" charset="0"/>
              </a:rPr>
              <a:t>Bloat/Tympany</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B52DFF-9E4E-44D4-8205-BCC1B7694E10}"/>
              </a:ext>
            </a:extLst>
          </p:cNvPr>
          <p:cNvSpPr>
            <a:spLocks noGrp="1"/>
          </p:cNvSpPr>
          <p:nvPr>
            <p:ph type="sldNum" sz="quarter" idx="12"/>
          </p:nvPr>
        </p:nvSpPr>
        <p:spPr/>
        <p:txBody>
          <a:bodyPr/>
          <a:lstStyle/>
          <a:p>
            <a:fld id="{B6F15528-21DE-4FAA-801E-634DDDAF4B2B}" type="slidenum">
              <a:rPr lang="en-US" smtClean="0"/>
              <a:pPr/>
              <a:t>40</a:t>
            </a:fld>
            <a:endParaRPr lang="en-US"/>
          </a:p>
        </p:txBody>
      </p:sp>
      <p:sp>
        <p:nvSpPr>
          <p:cNvPr id="6" name="TextBox 5">
            <a:extLst>
              <a:ext uri="{FF2B5EF4-FFF2-40B4-BE49-F238E27FC236}">
                <a16:creationId xmlns:a16="http://schemas.microsoft.com/office/drawing/2014/main" id="{B43330FA-7801-4347-8018-53047778E7E1}"/>
              </a:ext>
            </a:extLst>
          </p:cNvPr>
          <p:cNvSpPr txBox="1"/>
          <p:nvPr/>
        </p:nvSpPr>
        <p:spPr>
          <a:xfrm>
            <a:off x="1524000" y="1066800"/>
            <a:ext cx="5638800" cy="523220"/>
          </a:xfrm>
          <a:prstGeom prst="rect">
            <a:avLst/>
          </a:prstGeom>
          <a:noFill/>
        </p:spPr>
        <p:txBody>
          <a:bodyPr wrap="square">
            <a:spAutoFit/>
          </a:bodyPr>
          <a:lstStyle/>
          <a:p>
            <a:pPr algn="ctr">
              <a:spcBef>
                <a:spcPts val="0"/>
              </a:spcBef>
              <a:spcAft>
                <a:spcPts val="0"/>
              </a:spcAft>
            </a:pPr>
            <a:r>
              <a:rPr lang="en-US" sz="2800" b="1" dirty="0">
                <a:solidFill>
                  <a:srgbClr val="FF0000"/>
                </a:solidFill>
                <a:latin typeface="Times New Roman" pitchFamily="18" charset="0"/>
                <a:cs typeface="Times New Roman" pitchFamily="18" charset="0"/>
              </a:rPr>
              <a:t>Left displaced abomasum (LDA)</a:t>
            </a:r>
          </a:p>
        </p:txBody>
      </p:sp>
      <p:pic>
        <p:nvPicPr>
          <p:cNvPr id="1026" name="Picture 2" descr="Handy Hints: How to detect and deal with LDAs - Insights - Farmers Guardian">
            <a:extLst>
              <a:ext uri="{FF2B5EF4-FFF2-40B4-BE49-F238E27FC236}">
                <a16:creationId xmlns:a16="http://schemas.microsoft.com/office/drawing/2014/main" id="{9F344D76-D5CC-4ADC-8C71-8589513F2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864" y="1798434"/>
            <a:ext cx="7239000" cy="407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2110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B6FC55-5FDA-4359-8594-77676B390A22}"/>
              </a:ext>
            </a:extLst>
          </p:cNvPr>
          <p:cNvSpPr>
            <a:spLocks noGrp="1"/>
          </p:cNvSpPr>
          <p:nvPr>
            <p:ph idx="1"/>
          </p:nvPr>
        </p:nvSpPr>
        <p:spPr/>
        <p:txBody>
          <a:bodyPr>
            <a:normAutofit/>
          </a:bodyPr>
          <a:lstStyle/>
          <a:p>
            <a:pPr algn="just">
              <a:spcBef>
                <a:spcPts val="600"/>
              </a:spcBef>
              <a:spcAft>
                <a:spcPts val="0"/>
              </a:spcAft>
              <a:buFont typeface="Wingdings" panose="05000000000000000000" pitchFamily="2" charset="2"/>
              <a:buChar char="v"/>
            </a:pPr>
            <a:r>
              <a:rPr lang="en-US" sz="1900" b="0" i="0" dirty="0">
                <a:solidFill>
                  <a:srgbClr val="000000"/>
                </a:solidFill>
                <a:effectLst/>
                <a:latin typeface="Times New Roman" panose="02020603050405020304" pitchFamily="18" charset="0"/>
                <a:cs typeface="Times New Roman" panose="02020603050405020304" pitchFamily="18" charset="0"/>
              </a:rPr>
              <a:t>Because the abomasum is suspended loosely by the greater </a:t>
            </a:r>
            <a:r>
              <a:rPr lang="en-US" sz="1900" b="0" i="0" dirty="0" err="1">
                <a:solidFill>
                  <a:srgbClr val="000000"/>
                </a:solidFill>
                <a:effectLst/>
                <a:latin typeface="Times New Roman" panose="02020603050405020304" pitchFamily="18" charset="0"/>
                <a:cs typeface="Times New Roman" panose="02020603050405020304" pitchFamily="18" charset="0"/>
              </a:rPr>
              <a:t>omentum</a:t>
            </a:r>
            <a:r>
              <a:rPr lang="en-US" sz="1900" b="0" i="0" dirty="0">
                <a:solidFill>
                  <a:srgbClr val="000000"/>
                </a:solidFill>
                <a:effectLst/>
                <a:latin typeface="Times New Roman" panose="02020603050405020304" pitchFamily="18" charset="0"/>
                <a:cs typeface="Times New Roman" panose="02020603050405020304" pitchFamily="18" charset="0"/>
              </a:rPr>
              <a:t> and lesser </a:t>
            </a:r>
            <a:r>
              <a:rPr lang="en-US" sz="1900" b="0" i="0" dirty="0" err="1">
                <a:solidFill>
                  <a:srgbClr val="000000"/>
                </a:solidFill>
                <a:effectLst/>
                <a:latin typeface="Times New Roman" panose="02020603050405020304" pitchFamily="18" charset="0"/>
                <a:cs typeface="Times New Roman" panose="02020603050405020304" pitchFamily="18" charset="0"/>
              </a:rPr>
              <a:t>omentum</a:t>
            </a:r>
            <a:r>
              <a:rPr lang="en-US" sz="1900" b="0" i="0" dirty="0">
                <a:solidFill>
                  <a:srgbClr val="000000"/>
                </a:solidFill>
                <a:effectLst/>
                <a:latin typeface="Times New Roman" panose="02020603050405020304" pitchFamily="18" charset="0"/>
                <a:cs typeface="Times New Roman" panose="02020603050405020304" pitchFamily="18" charset="0"/>
              </a:rPr>
              <a:t>, it can be moved from its normal position on the right ventral part of the abdomen to the left side.</a:t>
            </a:r>
          </a:p>
          <a:p>
            <a:pPr algn="just">
              <a:spcBef>
                <a:spcPts val="600"/>
              </a:spcBef>
              <a:spcAft>
                <a:spcPts val="0"/>
              </a:spcAft>
              <a:buFont typeface="Wingdings" panose="05000000000000000000" pitchFamily="2" charset="2"/>
              <a:buChar char="v"/>
            </a:pPr>
            <a:r>
              <a:rPr lang="en-US" sz="1900" b="0" i="0" dirty="0">
                <a:solidFill>
                  <a:srgbClr val="000000"/>
                </a:solidFill>
                <a:effectLst/>
                <a:latin typeface="Times New Roman" panose="02020603050405020304" pitchFamily="18" charset="0"/>
                <a:cs typeface="Times New Roman" panose="02020603050405020304" pitchFamily="18" charset="0"/>
              </a:rPr>
              <a:t>Important contributing factors include </a:t>
            </a:r>
          </a:p>
          <a:p>
            <a:pPr marL="457200" indent="-457200" algn="just">
              <a:spcBef>
                <a:spcPts val="600"/>
              </a:spcBef>
              <a:spcAft>
                <a:spcPts val="0"/>
              </a:spcAft>
              <a:buFont typeface="+mj-lt"/>
              <a:buAutoNum type="arabicPeriod"/>
            </a:pPr>
            <a:r>
              <a:rPr lang="en-US" sz="1900" b="0" i="0" dirty="0">
                <a:solidFill>
                  <a:srgbClr val="7030A0"/>
                </a:solidFill>
                <a:effectLst/>
                <a:latin typeface="Times New Roman" panose="02020603050405020304" pitchFamily="18" charset="0"/>
                <a:cs typeface="Times New Roman" panose="02020603050405020304" pitchFamily="18" charset="0"/>
              </a:rPr>
              <a:t>Abomasal hypomotility associated with hypocalcemia</a:t>
            </a:r>
          </a:p>
          <a:p>
            <a:pPr marL="457200" indent="-457200" algn="just">
              <a:spcBef>
                <a:spcPts val="600"/>
              </a:spcBef>
              <a:spcAft>
                <a:spcPts val="0"/>
              </a:spcAft>
              <a:buFont typeface="+mj-lt"/>
              <a:buAutoNum type="arabicPeriod"/>
            </a:pPr>
            <a:r>
              <a:rPr lang="en-US" sz="1900" b="0" i="0" dirty="0">
                <a:solidFill>
                  <a:srgbClr val="7030A0"/>
                </a:solidFill>
                <a:effectLst/>
                <a:latin typeface="Times New Roman" panose="02020603050405020304" pitchFamily="18" charset="0"/>
                <a:cs typeface="Times New Roman" panose="02020603050405020304" pitchFamily="18" charset="0"/>
              </a:rPr>
              <a:t>Concurrent diseases (mastitis, metritis) associated with endotoxemia</a:t>
            </a:r>
          </a:p>
          <a:p>
            <a:pPr marL="457200" indent="-457200" algn="just">
              <a:spcBef>
                <a:spcPts val="600"/>
              </a:spcBef>
              <a:spcAft>
                <a:spcPts val="0"/>
              </a:spcAft>
              <a:buFont typeface="+mj-lt"/>
              <a:buAutoNum type="arabicPeriod"/>
            </a:pPr>
            <a:r>
              <a:rPr lang="en-US" sz="1900" dirty="0">
                <a:solidFill>
                  <a:srgbClr val="7030A0"/>
                </a:solidFill>
                <a:latin typeface="Times New Roman" panose="02020603050405020304" pitchFamily="18" charset="0"/>
                <a:cs typeface="Times New Roman" panose="02020603050405020304" pitchFamily="18" charset="0"/>
              </a:rPr>
              <a:t>D</a:t>
            </a:r>
            <a:r>
              <a:rPr lang="en-US" sz="1900" b="0" i="0" dirty="0">
                <a:solidFill>
                  <a:srgbClr val="7030A0"/>
                </a:solidFill>
                <a:effectLst/>
                <a:latin typeface="Times New Roman" panose="02020603050405020304" pitchFamily="18" charset="0"/>
                <a:cs typeface="Times New Roman" panose="02020603050405020304" pitchFamily="18" charset="0"/>
              </a:rPr>
              <a:t>ecreased rumen fill</a:t>
            </a:r>
          </a:p>
          <a:p>
            <a:pPr marL="457200" indent="-457200" algn="just">
              <a:spcBef>
                <a:spcPts val="600"/>
              </a:spcBef>
              <a:spcAft>
                <a:spcPts val="0"/>
              </a:spcAft>
              <a:buFont typeface="+mj-lt"/>
              <a:buAutoNum type="arabicPeriod"/>
            </a:pPr>
            <a:r>
              <a:rPr lang="en-US" sz="1900" b="0" i="0" dirty="0">
                <a:solidFill>
                  <a:srgbClr val="7030A0"/>
                </a:solidFill>
                <a:effectLst/>
                <a:latin typeface="Times New Roman" panose="02020603050405020304" pitchFamily="18" charset="0"/>
                <a:cs typeface="Times New Roman" panose="02020603050405020304" pitchFamily="18" charset="0"/>
              </a:rPr>
              <a:t>Periparturient changes in the position of intra-abdominal organs. </a:t>
            </a:r>
          </a:p>
          <a:p>
            <a:pPr algn="just">
              <a:spcBef>
                <a:spcPts val="600"/>
              </a:spcBef>
              <a:spcAft>
                <a:spcPts val="0"/>
              </a:spcAft>
              <a:buFont typeface="Wingdings" panose="05000000000000000000" pitchFamily="2" charset="2"/>
              <a:buChar char="v"/>
            </a:pPr>
            <a:r>
              <a:rPr lang="en-US" sz="1900" b="0" i="0" dirty="0">
                <a:solidFill>
                  <a:srgbClr val="000000"/>
                </a:solidFill>
                <a:effectLst/>
                <a:latin typeface="Times New Roman" panose="02020603050405020304" pitchFamily="18" charset="0"/>
                <a:cs typeface="Times New Roman" panose="02020603050405020304" pitchFamily="18" charset="0"/>
              </a:rPr>
              <a:t> </a:t>
            </a:r>
            <a:r>
              <a:rPr lang="en-US" sz="1900" b="1" i="0" dirty="0">
                <a:solidFill>
                  <a:srgbClr val="00B050"/>
                </a:solidFill>
                <a:effectLst/>
                <a:latin typeface="Times New Roman" panose="02020603050405020304" pitchFamily="18" charset="0"/>
                <a:cs typeface="Times New Roman" panose="02020603050405020304" pitchFamily="18" charset="0"/>
              </a:rPr>
              <a:t>Treatment: </a:t>
            </a:r>
            <a:r>
              <a:rPr lang="en-US" sz="1900" b="0" i="0" dirty="0">
                <a:solidFill>
                  <a:srgbClr val="000000"/>
                </a:solidFill>
                <a:effectLst/>
                <a:latin typeface="Times New Roman" panose="02020603050405020304" pitchFamily="18" charset="0"/>
                <a:cs typeface="Times New Roman" panose="02020603050405020304" pitchFamily="18" charset="0"/>
              </a:rPr>
              <a:t>Rolling a cow through a 180° arc after casting her on her right side corrects most LDAs (recurrence is very likely).</a:t>
            </a:r>
          </a:p>
          <a:p>
            <a:pPr algn="just">
              <a:spcBef>
                <a:spcPts val="600"/>
              </a:spcBef>
              <a:spcAft>
                <a:spcPts val="0"/>
              </a:spcAft>
              <a:buFont typeface="Wingdings" panose="05000000000000000000" pitchFamily="2" charset="2"/>
              <a:buChar char="v"/>
            </a:pPr>
            <a:r>
              <a:rPr lang="en-US" sz="1900" b="0" i="0" dirty="0">
                <a:solidFill>
                  <a:srgbClr val="000000"/>
                </a:solidFill>
                <a:effectLst/>
                <a:latin typeface="Times New Roman" panose="02020603050405020304" pitchFamily="18" charset="0"/>
                <a:cs typeface="Times New Roman" panose="02020603050405020304" pitchFamily="18" charset="0"/>
              </a:rPr>
              <a:t> </a:t>
            </a:r>
            <a:r>
              <a:rPr lang="en-US" sz="1900" b="1" i="0" dirty="0">
                <a:solidFill>
                  <a:srgbClr val="00B050"/>
                </a:solidFill>
                <a:effectLst/>
                <a:latin typeface="Times New Roman" panose="02020603050405020304" pitchFamily="18" charset="0"/>
                <a:cs typeface="Times New Roman" panose="02020603050405020304" pitchFamily="18" charset="0"/>
              </a:rPr>
              <a:t>Prevention: </a:t>
            </a:r>
            <a:r>
              <a:rPr lang="en-US" sz="1900" b="0" i="0" dirty="0">
                <a:solidFill>
                  <a:srgbClr val="000000"/>
                </a:solidFill>
                <a:effectLst/>
                <a:latin typeface="Times New Roman" panose="02020603050405020304" pitchFamily="18" charset="0"/>
                <a:cs typeface="Times New Roman" panose="02020603050405020304" pitchFamily="18" charset="0"/>
              </a:rPr>
              <a:t>Incidence of LDA is decreased by ensuring a rapid increase in rumen volume after calving (avoid “slug feeding”), avoiding rapid dietary changes, avoiding </a:t>
            </a:r>
            <a:r>
              <a:rPr lang="en-US" sz="1900" b="0" i="0" dirty="0" err="1">
                <a:solidFill>
                  <a:srgbClr val="000000"/>
                </a:solidFill>
                <a:effectLst/>
                <a:latin typeface="Times New Roman" panose="02020603050405020304" pitchFamily="18" charset="0"/>
                <a:cs typeface="Times New Roman" panose="02020603050405020304" pitchFamily="18" charset="0"/>
              </a:rPr>
              <a:t>postparturient</a:t>
            </a:r>
            <a:r>
              <a:rPr lang="en-US" sz="1900" b="0" i="0" dirty="0">
                <a:solidFill>
                  <a:srgbClr val="000000"/>
                </a:solidFill>
                <a:effectLst/>
                <a:latin typeface="Times New Roman" panose="02020603050405020304" pitchFamily="18" charset="0"/>
                <a:cs typeface="Times New Roman" panose="02020603050405020304" pitchFamily="18" charset="0"/>
              </a:rPr>
              <a:t> hypocalcemia.</a:t>
            </a:r>
            <a:endParaRPr lang="en-IN" sz="19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5531833-B799-4099-B1AB-FF7C86C46CAC}"/>
              </a:ext>
            </a:extLst>
          </p:cNvPr>
          <p:cNvSpPr>
            <a:spLocks noGrp="1"/>
          </p:cNvSpPr>
          <p:nvPr>
            <p:ph type="sldNum" sz="quarter" idx="12"/>
          </p:nvPr>
        </p:nvSpPr>
        <p:spPr/>
        <p:txBody>
          <a:bodyPr/>
          <a:lstStyle/>
          <a:p>
            <a:fld id="{B6F15528-21DE-4FAA-801E-634DDDAF4B2B}" type="slidenum">
              <a:rPr lang="en-US" smtClean="0"/>
              <a:pPr/>
              <a:t>41</a:t>
            </a:fld>
            <a:endParaRPr lang="en-US"/>
          </a:p>
        </p:txBody>
      </p:sp>
    </p:spTree>
    <p:extLst>
      <p:ext uri="{BB962C8B-B14F-4D97-AF65-F5344CB8AC3E}">
        <p14:creationId xmlns:p14="http://schemas.microsoft.com/office/powerpoint/2010/main" val="34398677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AC3833-3611-458C-9EA8-DF76E998F9A5}"/>
              </a:ext>
            </a:extLst>
          </p:cNvPr>
          <p:cNvSpPr>
            <a:spLocks noGrp="1"/>
          </p:cNvSpPr>
          <p:nvPr>
            <p:ph type="sldNum" sz="quarter" idx="12"/>
          </p:nvPr>
        </p:nvSpPr>
        <p:spPr/>
        <p:txBody>
          <a:bodyPr/>
          <a:lstStyle/>
          <a:p>
            <a:fld id="{B6F15528-21DE-4FAA-801E-634DDDAF4B2B}" type="slidenum">
              <a:rPr lang="en-US" smtClean="0"/>
              <a:pPr/>
              <a:t>42</a:t>
            </a:fld>
            <a:endParaRPr lang="en-US"/>
          </a:p>
        </p:txBody>
      </p:sp>
      <p:sp>
        <p:nvSpPr>
          <p:cNvPr id="6" name="TextBox 5">
            <a:extLst>
              <a:ext uri="{FF2B5EF4-FFF2-40B4-BE49-F238E27FC236}">
                <a16:creationId xmlns:a16="http://schemas.microsoft.com/office/drawing/2014/main" id="{3B3A644C-DFE1-4F53-A80F-F823BDE1909D}"/>
              </a:ext>
            </a:extLst>
          </p:cNvPr>
          <p:cNvSpPr txBox="1"/>
          <p:nvPr/>
        </p:nvSpPr>
        <p:spPr>
          <a:xfrm>
            <a:off x="1295400" y="838200"/>
            <a:ext cx="5661659" cy="584775"/>
          </a:xfrm>
          <a:prstGeom prst="rect">
            <a:avLst/>
          </a:prstGeom>
          <a:noFill/>
        </p:spPr>
        <p:txBody>
          <a:bodyPr wrap="square">
            <a:spAutoFit/>
          </a:bodyPr>
          <a:lstStyle/>
          <a:p>
            <a:pPr algn="ctr">
              <a:spcBef>
                <a:spcPts val="0"/>
              </a:spcBef>
              <a:spcAft>
                <a:spcPts val="0"/>
              </a:spcAft>
            </a:pPr>
            <a:r>
              <a:rPr lang="en-US" sz="3200" b="1" dirty="0">
                <a:solidFill>
                  <a:srgbClr val="FF0000"/>
                </a:solidFill>
                <a:latin typeface="Times New Roman" pitchFamily="18" charset="0"/>
                <a:cs typeface="Times New Roman" pitchFamily="18" charset="0"/>
              </a:rPr>
              <a:t>Retained placenta (ROP/RFM)</a:t>
            </a:r>
          </a:p>
        </p:txBody>
      </p:sp>
      <p:pic>
        <p:nvPicPr>
          <p:cNvPr id="2050" name="Picture 2" descr="Retained placenta: more common in dairy-bred animals 30 May 2018 Premium">
            <a:extLst>
              <a:ext uri="{FF2B5EF4-FFF2-40B4-BE49-F238E27FC236}">
                <a16:creationId xmlns:a16="http://schemas.microsoft.com/office/drawing/2014/main" id="{CE3346F0-1644-4D3F-9EEA-41301EC240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362200"/>
            <a:ext cx="4038994" cy="289560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5AD5B8E0-C20F-4F36-B823-001B7C7BC508}"/>
              </a:ext>
            </a:extLst>
          </p:cNvPr>
          <p:cNvSpPr txBox="1">
            <a:spLocks/>
          </p:cNvSpPr>
          <p:nvPr/>
        </p:nvSpPr>
        <p:spPr>
          <a:xfrm>
            <a:off x="3810000" y="2209800"/>
            <a:ext cx="4523163" cy="3412066"/>
          </a:xfrm>
          <a:prstGeom prst="rect">
            <a:avLst/>
          </a:prstGeom>
          <a:ln>
            <a:solidFill>
              <a:schemeClr val="accent1"/>
            </a:solid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buFont typeface="Wingdings" panose="05000000000000000000" pitchFamily="2" charset="2"/>
              <a:buChar char="Ø"/>
            </a:pPr>
            <a:r>
              <a:rPr lang="en-US" sz="1800" dirty="0">
                <a:solidFill>
                  <a:srgbClr val="000000"/>
                </a:solidFill>
                <a:latin typeface="Times New Roman" panose="02020603050405020304" pitchFamily="18" charset="0"/>
                <a:cs typeface="Times New Roman" panose="02020603050405020304" pitchFamily="18" charset="0"/>
              </a:rPr>
              <a:t>Retention of fetal membranes (RFM), or retained placenta (ROP), usually is defined as failure to expel fetal membranes within 8 hours after calving. </a:t>
            </a:r>
          </a:p>
          <a:p>
            <a:pPr algn="just">
              <a:buFont typeface="Wingdings" panose="05000000000000000000" pitchFamily="2" charset="2"/>
              <a:buChar char="Ø"/>
            </a:pPr>
            <a:r>
              <a:rPr lang="en-US" sz="1800" dirty="0">
                <a:solidFill>
                  <a:srgbClr val="000000"/>
                </a:solidFill>
                <a:latin typeface="Times New Roman" panose="02020603050405020304" pitchFamily="18" charset="0"/>
                <a:cs typeface="Times New Roman" panose="02020603050405020304" pitchFamily="18" charset="0"/>
              </a:rPr>
              <a:t>The incidence is increased by hypocalcemia, abortion, dystocia, stillbirth, advancing age of the cow or induction of parturition and nutritional disturbances. </a:t>
            </a:r>
          </a:p>
          <a:p>
            <a:pPr algn="just">
              <a:buFont typeface="Wingdings" panose="05000000000000000000" pitchFamily="2" charset="2"/>
              <a:buChar char="Ø"/>
            </a:pPr>
            <a:r>
              <a:rPr lang="en-US" sz="1800" dirty="0">
                <a:solidFill>
                  <a:srgbClr val="000000"/>
                </a:solidFill>
                <a:latin typeface="Times New Roman" panose="02020603050405020304" pitchFamily="18" charset="0"/>
                <a:cs typeface="Times New Roman" panose="02020603050405020304" pitchFamily="18" charset="0"/>
              </a:rPr>
              <a:t>Cows with RFM are at increased risk of metritis, displaced abomasum, and mastitis.</a:t>
            </a:r>
            <a:endParaRPr lang="en-IN"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5582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D46030-8F03-4AD1-A22F-FE1391C867CF}"/>
              </a:ext>
            </a:extLst>
          </p:cNvPr>
          <p:cNvSpPr>
            <a:spLocks noGrp="1"/>
          </p:cNvSpPr>
          <p:nvPr>
            <p:ph type="sldNum" sz="quarter" idx="12"/>
          </p:nvPr>
        </p:nvSpPr>
        <p:spPr/>
        <p:txBody>
          <a:bodyPr/>
          <a:lstStyle/>
          <a:p>
            <a:fld id="{B6F15528-21DE-4FAA-801E-634DDDAF4B2B}" type="slidenum">
              <a:rPr lang="en-US" smtClean="0"/>
              <a:pPr/>
              <a:t>43</a:t>
            </a:fld>
            <a:endParaRPr lang="en-US"/>
          </a:p>
        </p:txBody>
      </p:sp>
      <p:pic>
        <p:nvPicPr>
          <p:cNvPr id="6" name="Picture 5">
            <a:extLst>
              <a:ext uri="{FF2B5EF4-FFF2-40B4-BE49-F238E27FC236}">
                <a16:creationId xmlns:a16="http://schemas.microsoft.com/office/drawing/2014/main" id="{ECD82A11-4923-405F-A820-038BA2586C67}"/>
              </a:ext>
            </a:extLst>
          </p:cNvPr>
          <p:cNvPicPr>
            <a:picLocks noChangeAspect="1"/>
          </p:cNvPicPr>
          <p:nvPr/>
        </p:nvPicPr>
        <p:blipFill>
          <a:blip r:embed="rId2"/>
          <a:stretch>
            <a:fillRect/>
          </a:stretch>
        </p:blipFill>
        <p:spPr>
          <a:xfrm>
            <a:off x="838200" y="2209800"/>
            <a:ext cx="7414866" cy="33713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B29FD496-AF5C-4525-9B75-6D7C8A191780}"/>
              </a:ext>
            </a:extLst>
          </p:cNvPr>
          <p:cNvSpPr txBox="1"/>
          <p:nvPr/>
        </p:nvSpPr>
        <p:spPr>
          <a:xfrm>
            <a:off x="2133600" y="798299"/>
            <a:ext cx="4572000" cy="584775"/>
          </a:xfrm>
          <a:prstGeom prst="rect">
            <a:avLst/>
          </a:prstGeom>
          <a:noFill/>
        </p:spPr>
        <p:txBody>
          <a:bodyPr wrap="square">
            <a:spAutoFit/>
          </a:bodyPr>
          <a:lstStyle/>
          <a:p>
            <a:pPr algn="ctr">
              <a:spcBef>
                <a:spcPts val="0"/>
              </a:spcBef>
              <a:spcAft>
                <a:spcPts val="0"/>
              </a:spcAft>
            </a:pPr>
            <a:r>
              <a:rPr lang="en-US" sz="3200" b="1" dirty="0">
                <a:solidFill>
                  <a:srgbClr val="FF0000"/>
                </a:solidFill>
                <a:latin typeface="Times New Roman" pitchFamily="18" charset="0"/>
                <a:cs typeface="Times New Roman" pitchFamily="18" charset="0"/>
              </a:rPr>
              <a:t>Liver abscesses</a:t>
            </a:r>
          </a:p>
        </p:txBody>
      </p:sp>
    </p:spTree>
    <p:extLst>
      <p:ext uri="{BB962C8B-B14F-4D97-AF65-F5344CB8AC3E}">
        <p14:creationId xmlns:p14="http://schemas.microsoft.com/office/powerpoint/2010/main" val="32913682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8742A8-EA0B-4D1C-9793-577D49324BE1}"/>
              </a:ext>
            </a:extLst>
          </p:cNvPr>
          <p:cNvSpPr>
            <a:spLocks noGrp="1"/>
          </p:cNvSpPr>
          <p:nvPr>
            <p:ph idx="1"/>
          </p:nvPr>
        </p:nvSpPr>
        <p:spPr/>
        <p:txBody>
          <a:bodyPr>
            <a:normAutofit/>
          </a:bodyPr>
          <a:lstStyle/>
          <a:p>
            <a:pPr algn="just">
              <a:buFont typeface="Wingdings" panose="05000000000000000000" pitchFamily="2" charset="2"/>
              <a:buChar char="v"/>
            </a:pPr>
            <a:r>
              <a:rPr lang="en-US" sz="1900" dirty="0">
                <a:solidFill>
                  <a:srgbClr val="000000"/>
                </a:solidFill>
                <a:latin typeface="Times New Roman" panose="02020603050405020304" pitchFamily="18" charset="0"/>
                <a:cs typeface="Times New Roman" panose="02020603050405020304" pitchFamily="18" charset="0"/>
              </a:rPr>
              <a:t>Liver abscess</a:t>
            </a:r>
            <a:r>
              <a:rPr lang="en-US" sz="1900" b="0" i="0" dirty="0">
                <a:solidFill>
                  <a:srgbClr val="000000"/>
                </a:solidFill>
                <a:effectLst/>
                <a:latin typeface="Times New Roman" panose="02020603050405020304" pitchFamily="18" charset="0"/>
                <a:cs typeface="Times New Roman" panose="02020603050405020304" pitchFamily="18" charset="0"/>
              </a:rPr>
              <a:t> is usually the result of rapid intraruminal fermentation of dietary carbohydrate with subsequent production of lactic acid and increased acidity of the ruminal fluid ("grain overload"). </a:t>
            </a:r>
          </a:p>
          <a:p>
            <a:pPr algn="just">
              <a:buFont typeface="Wingdings" panose="05000000000000000000" pitchFamily="2" charset="2"/>
              <a:buChar char="v"/>
            </a:pPr>
            <a:r>
              <a:rPr lang="en-US" sz="1900" b="0" i="0" dirty="0">
                <a:solidFill>
                  <a:srgbClr val="000000"/>
                </a:solidFill>
                <a:effectLst/>
                <a:latin typeface="Times New Roman" panose="02020603050405020304" pitchFamily="18" charset="0"/>
                <a:cs typeface="Times New Roman" panose="02020603050405020304" pitchFamily="18" charset="0"/>
              </a:rPr>
              <a:t>Rations with high levels of carbohydrate are the principal cause in both dairy and feedlot cattle. </a:t>
            </a:r>
          </a:p>
          <a:p>
            <a:pPr algn="just">
              <a:buFont typeface="Wingdings" panose="05000000000000000000" pitchFamily="2" charset="2"/>
              <a:buChar char="v"/>
            </a:pPr>
            <a:r>
              <a:rPr lang="en-IN" sz="1900" b="0" i="1" dirty="0">
                <a:solidFill>
                  <a:srgbClr val="000000"/>
                </a:solidFill>
                <a:effectLst/>
                <a:latin typeface="Times New Roman" panose="02020603050405020304" pitchFamily="18" charset="0"/>
                <a:cs typeface="Times New Roman" panose="02020603050405020304" pitchFamily="18" charset="0"/>
              </a:rPr>
              <a:t>Fusobacterium </a:t>
            </a:r>
            <a:r>
              <a:rPr lang="en-IN" sz="1900" b="0" i="1" dirty="0" err="1">
                <a:solidFill>
                  <a:srgbClr val="000000"/>
                </a:solidFill>
                <a:effectLst/>
                <a:latin typeface="Times New Roman" panose="02020603050405020304" pitchFamily="18" charset="0"/>
                <a:cs typeface="Times New Roman" panose="02020603050405020304" pitchFamily="18" charset="0"/>
              </a:rPr>
              <a:t>necrophorum</a:t>
            </a:r>
            <a:r>
              <a:rPr lang="en-US" sz="1900" b="0" i="0" dirty="0">
                <a:solidFill>
                  <a:srgbClr val="000000"/>
                </a:solidFill>
                <a:effectLst/>
                <a:latin typeface="Times New Roman" panose="02020603050405020304" pitchFamily="18" charset="0"/>
                <a:cs typeface="Times New Roman" panose="02020603050405020304" pitchFamily="18" charset="0"/>
              </a:rPr>
              <a:t>, alone or with other bacteria, colonizes through the area of superficial necrosis produced by the acid rumen contents. Leukotoxin may facilitate resistance to phagocytosis. </a:t>
            </a:r>
          </a:p>
          <a:p>
            <a:pPr algn="just">
              <a:buFont typeface="Wingdings" panose="05000000000000000000" pitchFamily="2" charset="2"/>
              <a:buChar char="v"/>
            </a:pPr>
            <a:r>
              <a:rPr lang="en-US" sz="1900" b="0" i="0" dirty="0">
                <a:solidFill>
                  <a:srgbClr val="000000"/>
                </a:solidFill>
                <a:effectLst/>
                <a:latin typeface="Times New Roman" panose="02020603050405020304" pitchFamily="18" charset="0"/>
                <a:cs typeface="Times New Roman" panose="02020603050405020304" pitchFamily="18" charset="0"/>
              </a:rPr>
              <a:t>Bacterial emboli from the lesions invade the hepatic portal venous system and are transported to the liver, where they can establish infectious foci of necrobacillosis that eventually develop into abscesses.</a:t>
            </a:r>
            <a:endParaRPr lang="en-IN" sz="19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DB237CB-94EC-4EA4-8F05-E38A933A5AFB}"/>
              </a:ext>
            </a:extLst>
          </p:cNvPr>
          <p:cNvSpPr>
            <a:spLocks noGrp="1"/>
          </p:cNvSpPr>
          <p:nvPr>
            <p:ph type="sldNum" sz="quarter" idx="12"/>
          </p:nvPr>
        </p:nvSpPr>
        <p:spPr/>
        <p:txBody>
          <a:bodyPr/>
          <a:lstStyle/>
          <a:p>
            <a:fld id="{B6F15528-21DE-4FAA-801E-634DDDAF4B2B}" type="slidenum">
              <a:rPr lang="en-US" smtClean="0"/>
              <a:pPr/>
              <a:t>44</a:t>
            </a:fld>
            <a:endParaRPr lang="en-US"/>
          </a:p>
        </p:txBody>
      </p:sp>
    </p:spTree>
    <p:extLst>
      <p:ext uri="{BB962C8B-B14F-4D97-AF65-F5344CB8AC3E}">
        <p14:creationId xmlns:p14="http://schemas.microsoft.com/office/powerpoint/2010/main" val="2487659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7E54C7-E8A8-48AF-AF00-3A564FA1A71E}"/>
              </a:ext>
            </a:extLst>
          </p:cNvPr>
          <p:cNvSpPr>
            <a:spLocks noGrp="1"/>
          </p:cNvSpPr>
          <p:nvPr>
            <p:ph type="sldNum" sz="quarter" idx="12"/>
          </p:nvPr>
        </p:nvSpPr>
        <p:spPr/>
        <p:txBody>
          <a:bodyPr/>
          <a:lstStyle/>
          <a:p>
            <a:fld id="{B6F15528-21DE-4FAA-801E-634DDDAF4B2B}" type="slidenum">
              <a:rPr lang="en-US" smtClean="0"/>
              <a:pPr/>
              <a:t>45</a:t>
            </a:fld>
            <a:endParaRPr lang="en-US"/>
          </a:p>
        </p:txBody>
      </p:sp>
      <p:sp>
        <p:nvSpPr>
          <p:cNvPr id="6" name="TextBox 5">
            <a:extLst>
              <a:ext uri="{FF2B5EF4-FFF2-40B4-BE49-F238E27FC236}">
                <a16:creationId xmlns:a16="http://schemas.microsoft.com/office/drawing/2014/main" id="{EDA4DC88-5735-4B74-A5C4-30B35521B017}"/>
              </a:ext>
            </a:extLst>
          </p:cNvPr>
          <p:cNvSpPr txBox="1"/>
          <p:nvPr/>
        </p:nvSpPr>
        <p:spPr>
          <a:xfrm>
            <a:off x="609600" y="990600"/>
            <a:ext cx="7571162" cy="707886"/>
          </a:xfrm>
          <a:prstGeom prst="rect">
            <a:avLst/>
          </a:prstGeom>
          <a:noFill/>
        </p:spPr>
        <p:txBody>
          <a:bodyPr wrap="square">
            <a:spAutoFit/>
          </a:bodyPr>
          <a:lstStyle/>
          <a:p>
            <a:pPr algn="ctr"/>
            <a:r>
              <a:rPr lang="en-US" sz="4000" b="1" dirty="0">
                <a:solidFill>
                  <a:srgbClr val="FF0000"/>
                </a:solidFill>
                <a:latin typeface="Times New Roman" pitchFamily="18" charset="0"/>
                <a:cs typeface="Times New Roman" pitchFamily="18" charset="0"/>
              </a:rPr>
              <a:t>Ruminal Tympany/</a:t>
            </a:r>
            <a:r>
              <a:rPr lang="en-US" sz="3600" b="1" dirty="0">
                <a:solidFill>
                  <a:srgbClr val="FF0000"/>
                </a:solidFill>
                <a:latin typeface="Times New Roman" pitchFamily="18" charset="0"/>
                <a:cs typeface="Times New Roman" pitchFamily="18" charset="0"/>
              </a:rPr>
              <a:t>Bloat</a:t>
            </a:r>
            <a:endParaRPr lang="en-IN" sz="3600" b="1" dirty="0"/>
          </a:p>
        </p:txBody>
      </p:sp>
      <p:pic>
        <p:nvPicPr>
          <p:cNvPr id="3074" name="Picture 2" descr="RECCURRENT TYMPANY IN DAIRY CATTLE – Pashudhan praharee">
            <a:extLst>
              <a:ext uri="{FF2B5EF4-FFF2-40B4-BE49-F238E27FC236}">
                <a16:creationId xmlns:a16="http://schemas.microsoft.com/office/drawing/2014/main" id="{A6DF2FD9-4A9C-4AE5-9A85-A90C0943C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252270"/>
            <a:ext cx="4419600"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975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4D2D8A-FDEA-4563-BDA1-F92D5D80910B}"/>
              </a:ext>
            </a:extLst>
          </p:cNvPr>
          <p:cNvSpPr>
            <a:spLocks noGrp="1"/>
          </p:cNvSpPr>
          <p:nvPr>
            <p:ph idx="1"/>
          </p:nvPr>
        </p:nvSpPr>
        <p:spPr/>
        <p:txBody>
          <a:bodyPr>
            <a:normAutofit fontScale="92500" lnSpcReduction="20000"/>
          </a:bodyPr>
          <a:lstStyle/>
          <a:p>
            <a:pPr algn="just">
              <a:buFont typeface="Wingdings" panose="05000000000000000000" pitchFamily="2" charset="2"/>
              <a:buChar char="v"/>
            </a:pPr>
            <a:r>
              <a:rPr lang="en-US" i="0" dirty="0">
                <a:solidFill>
                  <a:schemeClr val="tx1"/>
                </a:solidFill>
                <a:effectLst/>
                <a:latin typeface="Times New Roman" panose="02020603050405020304" pitchFamily="18" charset="0"/>
                <a:cs typeface="Times New Roman" panose="02020603050405020304" pitchFamily="18" charset="0"/>
              </a:rPr>
              <a:t>Bloat is a disease of ruminant animals, characterized by an excessive volume of gas in the rumen. </a:t>
            </a:r>
          </a:p>
          <a:p>
            <a:pPr algn="just">
              <a:buFont typeface="Wingdings" panose="05000000000000000000" pitchFamily="2" charset="2"/>
              <a:buChar char="v"/>
            </a:pPr>
            <a:r>
              <a:rPr lang="en-US" i="0" dirty="0">
                <a:solidFill>
                  <a:schemeClr val="tx1"/>
                </a:solidFill>
                <a:effectLst/>
                <a:latin typeface="Times New Roman" panose="02020603050405020304" pitchFamily="18" charset="0"/>
                <a:cs typeface="Times New Roman" panose="02020603050405020304" pitchFamily="18" charset="0"/>
              </a:rPr>
              <a:t>Ruminal tympany may be primary, known as frothy bloat, or secondary, known as free-gas bloat.</a:t>
            </a:r>
          </a:p>
          <a:p>
            <a:pPr algn="just">
              <a:buFont typeface="Wingdings" panose="05000000000000000000" pitchFamily="2" charset="2"/>
              <a:buChar char="v"/>
            </a:pPr>
            <a:r>
              <a:rPr lang="en-US" i="0" dirty="0">
                <a:solidFill>
                  <a:schemeClr val="tx1"/>
                </a:solidFill>
                <a:effectLst/>
                <a:latin typeface="Times New Roman" panose="02020603050405020304" pitchFamily="18" charset="0"/>
                <a:cs typeface="Times New Roman" panose="02020603050405020304" pitchFamily="18" charset="0"/>
              </a:rPr>
              <a:t> The cause of frothy bloat is entrapment of the gases of fermentation in a stable foam. Coalescence of the small gas bubbles is inhibited, and intraruminal pressure increases because eructation cannot occur.</a:t>
            </a:r>
          </a:p>
          <a:p>
            <a:pPr algn="just">
              <a:buFont typeface="Wingdings" panose="05000000000000000000" pitchFamily="2" charset="2"/>
              <a:buChar char="v"/>
            </a:pPr>
            <a:r>
              <a:rPr lang="en-US" i="0" dirty="0">
                <a:solidFill>
                  <a:schemeClr val="tx1"/>
                </a:solidFill>
                <a:effectLst/>
                <a:latin typeface="Times New Roman" panose="02020603050405020304" pitchFamily="18" charset="0"/>
                <a:cs typeface="Times New Roman" panose="02020603050405020304" pitchFamily="18" charset="0"/>
              </a:rPr>
              <a:t>Soluble leaf proteins, saponins, and hemicelluloses are believed to be the primary foaming agents and to form a monomolecular layer around gas bubbles. </a:t>
            </a:r>
          </a:p>
          <a:p>
            <a:pPr algn="just">
              <a:buFont typeface="Wingdings" panose="05000000000000000000" pitchFamily="2" charset="2"/>
              <a:buChar char="v"/>
            </a:pPr>
            <a:r>
              <a:rPr lang="en-US" i="0" dirty="0">
                <a:solidFill>
                  <a:schemeClr val="tx1"/>
                </a:solidFill>
                <a:effectLst/>
                <a:latin typeface="Times New Roman" panose="02020603050405020304" pitchFamily="18" charset="0"/>
                <a:cs typeface="Times New Roman" panose="02020603050405020304" pitchFamily="18" charset="0"/>
              </a:rPr>
              <a:t>Bloat is most common in animals grazing legume or legume-dominant pastures, particularly alfalfa, ladino, and red and white clovers, but also is seen with grazing of young green cereal crops, rape, kale, turnips, and legume vegetable crops. </a:t>
            </a:r>
            <a:endParaRPr lang="en-US" dirty="0">
              <a:solidFill>
                <a:schemeClr val="tx1"/>
              </a:solidFill>
              <a:latin typeface="Times New Roman" panose="02020603050405020304" pitchFamily="18" charset="0"/>
              <a:cs typeface="Times New Roman" panose="02020603050405020304" pitchFamily="18" charset="0"/>
            </a:endParaRPr>
          </a:p>
          <a:p>
            <a:pPr algn="just"/>
            <a:endParaRPr lang="en-IN"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F9DE623-C95C-44D2-AFE4-22D94655AACD}"/>
              </a:ext>
            </a:extLst>
          </p:cNvPr>
          <p:cNvSpPr>
            <a:spLocks noGrp="1"/>
          </p:cNvSpPr>
          <p:nvPr>
            <p:ph type="sldNum" sz="quarter" idx="12"/>
          </p:nvPr>
        </p:nvSpPr>
        <p:spPr/>
        <p:txBody>
          <a:bodyPr/>
          <a:lstStyle/>
          <a:p>
            <a:fld id="{B6F15528-21DE-4FAA-801E-634DDDAF4B2B}" type="slidenum">
              <a:rPr lang="en-US" smtClean="0"/>
              <a:pPr/>
              <a:t>46</a:t>
            </a:fld>
            <a:endParaRPr lang="en-US"/>
          </a:p>
        </p:txBody>
      </p:sp>
    </p:spTree>
    <p:extLst>
      <p:ext uri="{BB962C8B-B14F-4D97-AF65-F5344CB8AC3E}">
        <p14:creationId xmlns:p14="http://schemas.microsoft.com/office/powerpoint/2010/main" val="853604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03CD1A-DD99-4A2B-9C27-F30F154E1174}"/>
              </a:ext>
            </a:extLst>
          </p:cNvPr>
          <p:cNvSpPr>
            <a:spLocks noGrp="1"/>
          </p:cNvSpPr>
          <p:nvPr>
            <p:ph idx="1"/>
          </p:nvPr>
        </p:nvSpPr>
        <p:spPr/>
        <p:txBody>
          <a:bodyPr>
            <a:normAutofit/>
          </a:bodyPr>
          <a:lstStyle/>
          <a:p>
            <a:pPr algn="just">
              <a:buFont typeface="Wingdings" panose="05000000000000000000" pitchFamily="2" charset="2"/>
              <a:buChar char="v"/>
            </a:pPr>
            <a:r>
              <a:rPr lang="en-IN" sz="1900" dirty="0">
                <a:solidFill>
                  <a:srgbClr val="000000"/>
                </a:solidFill>
                <a:latin typeface="Times New Roman" panose="02020603050405020304" pitchFamily="18" charset="0"/>
                <a:cs typeface="Times New Roman" panose="02020603050405020304" pitchFamily="18" charset="0"/>
              </a:rPr>
              <a:t>F</a:t>
            </a:r>
            <a:r>
              <a:rPr lang="en-IN" sz="1900" i="0" dirty="0">
                <a:solidFill>
                  <a:srgbClr val="000000"/>
                </a:solidFill>
                <a:effectLst/>
                <a:latin typeface="Times New Roman" panose="02020603050405020304" pitchFamily="18" charset="0"/>
                <a:cs typeface="Times New Roman" panose="02020603050405020304" pitchFamily="18" charset="0"/>
              </a:rPr>
              <a:t>ree-gas bloat occurs due to physical obstruction of eructation by </a:t>
            </a:r>
            <a:r>
              <a:rPr lang="en-IN" sz="1900" i="0" dirty="0" err="1">
                <a:solidFill>
                  <a:srgbClr val="000000"/>
                </a:solidFill>
                <a:effectLst/>
                <a:latin typeface="Times New Roman" panose="02020603050405020304" pitchFamily="18" charset="0"/>
                <a:cs typeface="Times New Roman" panose="02020603050405020304" pitchFamily="18" charset="0"/>
              </a:rPr>
              <a:t>esophageal</a:t>
            </a:r>
            <a:r>
              <a:rPr lang="en-IN" sz="1900" i="0" dirty="0">
                <a:solidFill>
                  <a:srgbClr val="000000"/>
                </a:solidFill>
                <a:effectLst/>
                <a:latin typeface="Times New Roman" panose="02020603050405020304" pitchFamily="18" charset="0"/>
                <a:cs typeface="Times New Roman" panose="02020603050405020304" pitchFamily="18" charset="0"/>
              </a:rPr>
              <a:t> obstruction due to a foreign body (potatoes, apples, turnips, kiwifruit), stenosis, or pressure from enlargement outside the </a:t>
            </a:r>
            <a:r>
              <a:rPr lang="en-IN" sz="1900" i="0" dirty="0" err="1">
                <a:solidFill>
                  <a:srgbClr val="000000"/>
                </a:solidFill>
                <a:effectLst/>
                <a:latin typeface="Times New Roman" panose="02020603050405020304" pitchFamily="18" charset="0"/>
                <a:cs typeface="Times New Roman" panose="02020603050405020304" pitchFamily="18" charset="0"/>
              </a:rPr>
              <a:t>esophagus</a:t>
            </a:r>
            <a:r>
              <a:rPr lang="en-IN" sz="1900" i="0" dirty="0">
                <a:solidFill>
                  <a:srgbClr val="000000"/>
                </a:solidFill>
                <a:effectLst/>
                <a:latin typeface="Times New Roman" panose="02020603050405020304" pitchFamily="18" charset="0"/>
                <a:cs typeface="Times New Roman" panose="02020603050405020304" pitchFamily="18" charset="0"/>
              </a:rPr>
              <a:t> (as from lymphadenopathy or sporadic juvenile thymic lymphoma).</a:t>
            </a:r>
          </a:p>
          <a:p>
            <a:pPr algn="just">
              <a:buFont typeface="Wingdings" panose="05000000000000000000" pitchFamily="2" charset="2"/>
              <a:buChar char="v"/>
            </a:pPr>
            <a:r>
              <a:rPr lang="en-US" sz="1900" i="0" dirty="0">
                <a:solidFill>
                  <a:srgbClr val="000000"/>
                </a:solidFill>
                <a:effectLst/>
                <a:latin typeface="Times New Roman" panose="02020603050405020304" pitchFamily="18" charset="0"/>
                <a:cs typeface="Times New Roman" panose="02020603050405020304" pitchFamily="18" charset="0"/>
              </a:rPr>
              <a:t>In bloat, the rumen becomes obviously distended suddenly, and the left flank may be so distended</a:t>
            </a:r>
            <a:r>
              <a:rPr lang="en-IN" sz="1900" dirty="0">
                <a:solidFill>
                  <a:srgbClr val="000000"/>
                </a:solidFill>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v"/>
            </a:pPr>
            <a:r>
              <a:rPr lang="en-US" sz="1900" i="0" dirty="0">
                <a:solidFill>
                  <a:srgbClr val="000000"/>
                </a:solidFill>
                <a:effectLst/>
                <a:latin typeface="Times New Roman" panose="02020603050405020304" pitchFamily="18" charset="0"/>
                <a:cs typeface="Times New Roman" panose="02020603050405020304" pitchFamily="18" charset="0"/>
              </a:rPr>
              <a:t>Dyspnea and grunting are marked and are accompanied by mouth breathing, protrusion of the tongue, extension of the head, and frequent urination. If the tympany continues to worsen, the animal will collapse and die. </a:t>
            </a:r>
            <a:endParaRPr lang="en-IN" sz="19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9268358-26EF-41A7-9EB9-D6F98A0F7D15}"/>
              </a:ext>
            </a:extLst>
          </p:cNvPr>
          <p:cNvSpPr>
            <a:spLocks noGrp="1"/>
          </p:cNvSpPr>
          <p:nvPr>
            <p:ph type="sldNum" sz="quarter" idx="12"/>
          </p:nvPr>
        </p:nvSpPr>
        <p:spPr/>
        <p:txBody>
          <a:bodyPr/>
          <a:lstStyle/>
          <a:p>
            <a:fld id="{B6F15528-21DE-4FAA-801E-634DDDAF4B2B}" type="slidenum">
              <a:rPr lang="en-US" smtClean="0"/>
              <a:pPr/>
              <a:t>47</a:t>
            </a:fld>
            <a:endParaRPr lang="en-US"/>
          </a:p>
        </p:txBody>
      </p:sp>
    </p:spTree>
    <p:extLst>
      <p:ext uri="{BB962C8B-B14F-4D97-AF65-F5344CB8AC3E}">
        <p14:creationId xmlns:p14="http://schemas.microsoft.com/office/powerpoint/2010/main" val="14262664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F03B3-F050-4D0C-9656-2E917A71BE63}"/>
              </a:ext>
            </a:extLst>
          </p:cNvPr>
          <p:cNvSpPr>
            <a:spLocks noGrp="1"/>
          </p:cNvSpPr>
          <p:nvPr>
            <p:ph type="title"/>
          </p:nvPr>
        </p:nvSpPr>
        <p:spPr/>
        <p:txBody>
          <a:bodyPr>
            <a:normAutofit/>
          </a:bodyPr>
          <a:lstStyle/>
          <a:p>
            <a:pPr algn="ctr"/>
            <a:r>
              <a:rPr lang="en-US" sz="2800" b="1" dirty="0">
                <a:solidFill>
                  <a:srgbClr val="00B050"/>
                </a:solidFill>
                <a:latin typeface="Times New Roman" panose="02020603050405020304" pitchFamily="18" charset="0"/>
                <a:cs typeface="Times New Roman" panose="02020603050405020304" pitchFamily="18" charset="0"/>
              </a:rPr>
              <a:t>Treatment</a:t>
            </a:r>
            <a:endParaRPr lang="en-IN" sz="2800" b="1" dirty="0">
              <a:solidFill>
                <a:srgbClr val="00B05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27EA867-F788-45DF-9C6E-2250C94DF954}"/>
              </a:ext>
            </a:extLst>
          </p:cNvPr>
          <p:cNvSpPr>
            <a:spLocks noGrp="1"/>
          </p:cNvSpPr>
          <p:nvPr>
            <p:ph idx="1"/>
          </p:nvPr>
        </p:nvSpPr>
        <p:spPr/>
        <p:txBody>
          <a:bodyPr>
            <a:normAutofit/>
          </a:bodyPr>
          <a:lstStyle/>
          <a:p>
            <a:pPr algn="just">
              <a:buFont typeface="Wingdings" panose="05000000000000000000" pitchFamily="2" charset="2"/>
              <a:buChar char="v"/>
            </a:pPr>
            <a:r>
              <a:rPr lang="en-US" sz="1900" b="0" i="0" dirty="0">
                <a:solidFill>
                  <a:schemeClr val="tx1"/>
                </a:solidFill>
                <a:effectLst/>
                <a:latin typeface="Times New Roman" panose="02020603050405020304" pitchFamily="18" charset="0"/>
                <a:cs typeface="Times New Roman" panose="02020603050405020304" pitchFamily="18" charset="0"/>
              </a:rPr>
              <a:t>In life-threatening cases, an emergency rumenotomy may be necessary; it is accompanied by an explosive release of ruminal contents and, thus, marked relief for the cow.</a:t>
            </a:r>
          </a:p>
          <a:p>
            <a:pPr algn="just">
              <a:buFont typeface="Wingdings" panose="05000000000000000000" pitchFamily="2" charset="2"/>
              <a:buChar char="v"/>
            </a:pPr>
            <a:r>
              <a:rPr lang="en-US" sz="1900" b="0" i="0" dirty="0">
                <a:solidFill>
                  <a:schemeClr val="tx1"/>
                </a:solidFill>
                <a:effectLst/>
                <a:latin typeface="Times New Roman" panose="02020603050405020304" pitchFamily="18" charset="0"/>
                <a:cs typeface="Times New Roman" panose="02020603050405020304" pitchFamily="18" charset="0"/>
              </a:rPr>
              <a:t>A trocar and cannula may be used for emergency relief, although the standard-sized instrument is not large enough to allow the viscous, stable foam in frothy bloat cases to escape quickly enough.</a:t>
            </a:r>
            <a:endParaRPr lang="en-US" sz="1900" dirty="0">
              <a:solidFill>
                <a:schemeClr val="tx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en-US" sz="1900" dirty="0">
                <a:solidFill>
                  <a:schemeClr val="tx1"/>
                </a:solidFill>
                <a:effectLst/>
                <a:latin typeface="Times New Roman" panose="02020603050405020304" pitchFamily="18" charset="0"/>
                <a:cs typeface="Times New Roman" panose="02020603050405020304" pitchFamily="18" charset="0"/>
              </a:rPr>
              <a:t>A variety of antifoaming agents including vegetable oils (peanut, corn, soybean) and mineral oils (paraffins) at doses of 250–500 ml are effective, . </a:t>
            </a:r>
          </a:p>
          <a:p>
            <a:pPr algn="just">
              <a:buFont typeface="Wingdings" panose="05000000000000000000" pitchFamily="2" charset="2"/>
              <a:buChar char="v"/>
            </a:pPr>
            <a:r>
              <a:rPr lang="en-US" sz="1900" dirty="0">
                <a:solidFill>
                  <a:schemeClr val="tx1"/>
                </a:solidFill>
                <a:effectLst/>
                <a:latin typeface="Times New Roman" panose="02020603050405020304" pitchFamily="18" charset="0"/>
                <a:cs typeface="Times New Roman" panose="02020603050405020304" pitchFamily="18" charset="0"/>
              </a:rPr>
              <a:t> Surfactant (dioctyl sodium sulfosuccinate), is commonly incorporated along with one of the above oils.</a:t>
            </a:r>
          </a:p>
          <a:p>
            <a:pPr marL="0" indent="0" algn="just">
              <a:buNone/>
            </a:pPr>
            <a:r>
              <a:rPr lang="en-US" sz="1900" dirty="0">
                <a:solidFill>
                  <a:schemeClr val="tx1"/>
                </a:solidFill>
                <a:effectLst/>
                <a:latin typeface="Times New Roman" panose="02020603050405020304" pitchFamily="18" charset="0"/>
                <a:cs typeface="Times New Roman" panose="02020603050405020304" pitchFamily="18" charset="0"/>
              </a:rPr>
              <a:t> </a:t>
            </a:r>
            <a:br>
              <a:rPr lang="en-US" sz="1900" b="1" dirty="0">
                <a:solidFill>
                  <a:schemeClr val="tx1"/>
                </a:solidFill>
                <a:effectLst/>
                <a:latin typeface="Times New Roman" panose="02020603050405020304" pitchFamily="18" charset="0"/>
                <a:cs typeface="Times New Roman" panose="02020603050405020304" pitchFamily="18" charset="0"/>
              </a:rPr>
            </a:br>
            <a:endParaRPr lang="en-IN" sz="19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6535F54-AA07-41FC-8095-9900CCBBC4B9}"/>
              </a:ext>
            </a:extLst>
          </p:cNvPr>
          <p:cNvSpPr>
            <a:spLocks noGrp="1"/>
          </p:cNvSpPr>
          <p:nvPr>
            <p:ph type="sldNum" sz="quarter" idx="12"/>
          </p:nvPr>
        </p:nvSpPr>
        <p:spPr/>
        <p:txBody>
          <a:bodyPr/>
          <a:lstStyle/>
          <a:p>
            <a:fld id="{B6F15528-21DE-4FAA-801E-634DDDAF4B2B}" type="slidenum">
              <a:rPr lang="en-US" smtClean="0"/>
              <a:pPr/>
              <a:t>48</a:t>
            </a:fld>
            <a:endParaRPr lang="en-US"/>
          </a:p>
        </p:txBody>
      </p:sp>
    </p:spTree>
    <p:extLst>
      <p:ext uri="{BB962C8B-B14F-4D97-AF65-F5344CB8AC3E}">
        <p14:creationId xmlns:p14="http://schemas.microsoft.com/office/powerpoint/2010/main" val="22595281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4583A6-A2D0-4117-A54F-D9C1C92D9159}"/>
              </a:ext>
            </a:extLst>
          </p:cNvPr>
          <p:cNvSpPr>
            <a:spLocks noGrp="1"/>
          </p:cNvSpPr>
          <p:nvPr>
            <p:ph type="sldNum" sz="quarter" idx="12"/>
          </p:nvPr>
        </p:nvSpPr>
        <p:spPr/>
        <p:txBody>
          <a:bodyPr/>
          <a:lstStyle/>
          <a:p>
            <a:fld id="{B6F15528-21DE-4FAA-801E-634DDDAF4B2B}" type="slidenum">
              <a:rPr lang="en-US" smtClean="0"/>
              <a:pPr/>
              <a:t>49</a:t>
            </a:fld>
            <a:endParaRPr lang="en-US"/>
          </a:p>
        </p:txBody>
      </p:sp>
      <p:pic>
        <p:nvPicPr>
          <p:cNvPr id="5" name="Picture 2" descr="Stainless Trocar &amp;amp; Cannula Trocar And Cannula For Sheep And Goats - Buy  Calf Trocar,Trocar And Cannula Definition,Cattle Trocar And Cannula Product  on Alibaba.com">
            <a:extLst>
              <a:ext uri="{FF2B5EF4-FFF2-40B4-BE49-F238E27FC236}">
                <a16:creationId xmlns:a16="http://schemas.microsoft.com/office/drawing/2014/main" id="{E3461EFE-07CF-46F8-B957-8F7D2151E3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2057400"/>
            <a:ext cx="2971800" cy="296288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Bloat Prevention and Treatment in Cattle">
            <a:extLst>
              <a:ext uri="{FF2B5EF4-FFF2-40B4-BE49-F238E27FC236}">
                <a16:creationId xmlns:a16="http://schemas.microsoft.com/office/drawing/2014/main" id="{7CBEAB4F-7B66-42A4-9871-194E283F4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795969"/>
            <a:ext cx="4556494" cy="30466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E5AD854-42CE-497A-9D63-2A7FDB466AC8}"/>
              </a:ext>
            </a:extLst>
          </p:cNvPr>
          <p:cNvSpPr txBox="1"/>
          <p:nvPr/>
        </p:nvSpPr>
        <p:spPr>
          <a:xfrm>
            <a:off x="2667000" y="1068169"/>
            <a:ext cx="4267200" cy="646331"/>
          </a:xfrm>
          <a:prstGeom prst="rect">
            <a:avLst/>
          </a:prstGeom>
          <a:noFill/>
        </p:spPr>
        <p:txBody>
          <a:bodyPr wrap="square">
            <a:spAutoFit/>
          </a:bodyPr>
          <a:lstStyle/>
          <a:p>
            <a:r>
              <a:rPr lang="en-IN" sz="3600" b="1" dirty="0">
                <a:solidFill>
                  <a:srgbClr val="00B050"/>
                </a:solidFill>
                <a:latin typeface="Times New Roman" panose="02020603050405020304" pitchFamily="18" charset="0"/>
                <a:cs typeface="Times New Roman" panose="02020603050405020304" pitchFamily="18" charset="0"/>
              </a:rPr>
              <a:t>Trocar </a:t>
            </a:r>
            <a:r>
              <a:rPr lang="en-IN" sz="3600" b="1" dirty="0">
                <a:latin typeface="Times New Roman" panose="02020603050405020304" pitchFamily="18" charset="0"/>
                <a:cs typeface="Times New Roman" panose="02020603050405020304" pitchFamily="18" charset="0"/>
              </a:rPr>
              <a:t>and </a:t>
            </a:r>
            <a:r>
              <a:rPr lang="en-IN" sz="3600" b="1" dirty="0">
                <a:solidFill>
                  <a:srgbClr val="FF0000"/>
                </a:solidFill>
                <a:latin typeface="Times New Roman" panose="02020603050405020304" pitchFamily="18" charset="0"/>
                <a:cs typeface="Times New Roman" panose="02020603050405020304" pitchFamily="18" charset="0"/>
              </a:rPr>
              <a:t>cannula</a:t>
            </a:r>
          </a:p>
        </p:txBody>
      </p:sp>
      <p:sp>
        <p:nvSpPr>
          <p:cNvPr id="9" name="TextBox 8">
            <a:extLst>
              <a:ext uri="{FF2B5EF4-FFF2-40B4-BE49-F238E27FC236}">
                <a16:creationId xmlns:a16="http://schemas.microsoft.com/office/drawing/2014/main" id="{9CB5FA70-CED9-4671-AE55-1DD8FC3ECB16}"/>
              </a:ext>
            </a:extLst>
          </p:cNvPr>
          <p:cNvSpPr txBox="1"/>
          <p:nvPr/>
        </p:nvSpPr>
        <p:spPr>
          <a:xfrm>
            <a:off x="864704" y="4812268"/>
            <a:ext cx="4267200" cy="369332"/>
          </a:xfrm>
          <a:prstGeom prst="rect">
            <a:avLst/>
          </a:prstGeom>
          <a:noFill/>
        </p:spPr>
        <p:txBody>
          <a:bodyPr wrap="square">
            <a:spAutoFit/>
          </a:bodyPr>
          <a:lstStyle/>
          <a:p>
            <a:r>
              <a:rPr lang="en-IN" b="1" dirty="0">
                <a:solidFill>
                  <a:srgbClr val="FF0000"/>
                </a:solidFill>
                <a:latin typeface="Times New Roman" panose="02020603050405020304" pitchFamily="18" charset="0"/>
                <a:cs typeface="Times New Roman" panose="02020603050405020304" pitchFamily="18" charset="0"/>
              </a:rPr>
              <a:t>Cannula </a:t>
            </a:r>
            <a:r>
              <a:rPr lang="en-IN" b="1" dirty="0">
                <a:latin typeface="Times New Roman" panose="02020603050405020304" pitchFamily="18" charset="0"/>
                <a:cs typeface="Times New Roman" panose="02020603050405020304" pitchFamily="18" charset="0"/>
              </a:rPr>
              <a:t>and </a:t>
            </a:r>
            <a:r>
              <a:rPr lang="en-IN" b="1" dirty="0">
                <a:solidFill>
                  <a:srgbClr val="00B050"/>
                </a:solidFill>
                <a:latin typeface="Times New Roman" panose="02020603050405020304" pitchFamily="18" charset="0"/>
                <a:cs typeface="Times New Roman" panose="02020603050405020304" pitchFamily="18" charset="0"/>
              </a:rPr>
              <a:t>Trocar</a:t>
            </a:r>
            <a:endParaRPr lang="en-IN" b="1" dirty="0">
              <a:solidFill>
                <a:srgbClr val="FF0000"/>
              </a:solidFill>
              <a:latin typeface="Times New Roman" panose="02020603050405020304" pitchFamily="18" charset="0"/>
              <a:cs typeface="Times New Roman" panose="02020603050405020304" pitchFamily="18" charset="0"/>
            </a:endParaRPr>
          </a:p>
        </p:txBody>
      </p:sp>
      <p:pic>
        <p:nvPicPr>
          <p:cNvPr id="5124" name="Picture 4" descr="Bloat in cattle or buff - Prof. U. K. Atheya, Dairy Animal, India,">
            <a:extLst>
              <a:ext uri="{FF2B5EF4-FFF2-40B4-BE49-F238E27FC236}">
                <a16:creationId xmlns:a16="http://schemas.microsoft.com/office/drawing/2014/main" id="{47C57BD6-35B8-4A1F-AA84-217300D7FD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6339" y="3881775"/>
            <a:ext cx="1705565" cy="2277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582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gn="just">
              <a:spcBef>
                <a:spcPts val="0"/>
              </a:spcBef>
              <a:spcAft>
                <a:spcPts val="600"/>
              </a:spcAft>
              <a:buFont typeface="Wingdings" pitchFamily="2" charset="2"/>
              <a:buChar char="v"/>
            </a:pPr>
            <a:r>
              <a:rPr lang="en-US" dirty="0">
                <a:solidFill>
                  <a:schemeClr val="tx1"/>
                </a:solidFill>
                <a:latin typeface="Times New Roman" pitchFamily="18" charset="0"/>
                <a:cs typeface="Times New Roman" pitchFamily="18" charset="0"/>
              </a:rPr>
              <a:t>The reason that these diseases are called metabolic disorders is related to the fact that they are associated with the disturbance of one or more blood metabolites in sick cows. </a:t>
            </a:r>
          </a:p>
          <a:p>
            <a:pPr marL="457200" indent="-457200" algn="just">
              <a:spcBef>
                <a:spcPts val="0"/>
              </a:spcBef>
              <a:spcAft>
                <a:spcPts val="0"/>
              </a:spcAft>
              <a:buFont typeface="+mj-lt"/>
              <a:buAutoNum type="arabicPeriod"/>
            </a:pPr>
            <a:r>
              <a:rPr lang="en-US" dirty="0">
                <a:solidFill>
                  <a:srgbClr val="7030A0"/>
                </a:solidFill>
                <a:latin typeface="Times New Roman" pitchFamily="18" charset="0"/>
                <a:cs typeface="Times New Roman" pitchFamily="18" charset="0"/>
              </a:rPr>
              <a:t>Ketosis is associated with enhanced </a:t>
            </a:r>
            <a:r>
              <a:rPr lang="en-US" dirty="0" err="1">
                <a:solidFill>
                  <a:srgbClr val="7030A0"/>
                </a:solidFill>
                <a:latin typeface="Times New Roman" pitchFamily="18" charset="0"/>
                <a:cs typeface="Times New Roman" pitchFamily="18" charset="0"/>
              </a:rPr>
              <a:t>ketone</a:t>
            </a:r>
            <a:r>
              <a:rPr lang="en-US" dirty="0">
                <a:solidFill>
                  <a:srgbClr val="7030A0"/>
                </a:solidFill>
                <a:latin typeface="Times New Roman" pitchFamily="18" charset="0"/>
                <a:cs typeface="Times New Roman" pitchFamily="18" charset="0"/>
              </a:rPr>
              <a:t> bodies (i.e. beta-hydroxybutyric acid - BHBA) in the blood.</a:t>
            </a:r>
          </a:p>
          <a:p>
            <a:pPr marL="457200" indent="-457200" algn="just">
              <a:spcBef>
                <a:spcPts val="0"/>
              </a:spcBef>
              <a:spcAft>
                <a:spcPts val="0"/>
              </a:spcAft>
              <a:buFont typeface="+mj-lt"/>
              <a:buAutoNum type="arabicPeriod"/>
            </a:pPr>
            <a:r>
              <a:rPr lang="en-US" dirty="0">
                <a:solidFill>
                  <a:srgbClr val="7030A0"/>
                </a:solidFill>
                <a:latin typeface="Times New Roman" pitchFamily="18" charset="0"/>
                <a:cs typeface="Times New Roman" pitchFamily="18" charset="0"/>
              </a:rPr>
              <a:t>Fatty liver is associated with enhanced NEFA and their accumulation in the liver.</a:t>
            </a:r>
          </a:p>
          <a:p>
            <a:pPr marL="457200" indent="-457200" algn="just">
              <a:spcBef>
                <a:spcPts val="0"/>
              </a:spcBef>
              <a:spcAft>
                <a:spcPts val="0"/>
              </a:spcAft>
              <a:buFont typeface="+mj-lt"/>
              <a:buAutoNum type="arabicPeriod"/>
            </a:pPr>
            <a:r>
              <a:rPr lang="en-US" dirty="0">
                <a:solidFill>
                  <a:srgbClr val="7030A0"/>
                </a:solidFill>
                <a:latin typeface="Times New Roman" pitchFamily="18" charset="0"/>
                <a:cs typeface="Times New Roman" pitchFamily="18" charset="0"/>
              </a:rPr>
              <a:t>Acidosis is associated with increased production of acids (like lactic acid, acetic, propionic, and butyric acids) in the rumen and low rumen </a:t>
            </a:r>
            <a:r>
              <a:rPr lang="en-US" dirty="0" err="1">
                <a:solidFill>
                  <a:srgbClr val="7030A0"/>
                </a:solidFill>
                <a:latin typeface="Times New Roman" pitchFamily="18" charset="0"/>
                <a:cs typeface="Times New Roman" pitchFamily="18" charset="0"/>
              </a:rPr>
              <a:t>pH.</a:t>
            </a:r>
            <a:endParaRPr lang="en-US" dirty="0">
              <a:solidFill>
                <a:srgbClr val="7030A0"/>
              </a:solidFill>
              <a:latin typeface="Times New Roman" pitchFamily="18" charset="0"/>
              <a:cs typeface="Times New Roman" pitchFamily="18" charset="0"/>
            </a:endParaRPr>
          </a:p>
          <a:p>
            <a:pPr marL="457200" indent="-457200" algn="just">
              <a:spcBef>
                <a:spcPts val="0"/>
              </a:spcBef>
              <a:spcAft>
                <a:spcPts val="0"/>
              </a:spcAft>
              <a:buFont typeface="+mj-lt"/>
              <a:buAutoNum type="arabicPeriod"/>
            </a:pPr>
            <a:r>
              <a:rPr lang="en-US" dirty="0">
                <a:solidFill>
                  <a:srgbClr val="7030A0"/>
                </a:solidFill>
                <a:latin typeface="Times New Roman" pitchFamily="18" charset="0"/>
                <a:cs typeface="Times New Roman" pitchFamily="18" charset="0"/>
              </a:rPr>
              <a:t>Milk fever is associated with decreased blood Ca level. </a:t>
            </a:r>
          </a:p>
          <a:p>
            <a:pPr algn="just">
              <a:buFont typeface="Wingdings" pitchFamily="2" charset="2"/>
              <a:buChar char="v"/>
            </a:pPr>
            <a:r>
              <a:rPr lang="en-US" dirty="0">
                <a:solidFill>
                  <a:schemeClr val="tx1"/>
                </a:solidFill>
                <a:latin typeface="Times New Roman" pitchFamily="18" charset="0"/>
                <a:cs typeface="Times New Roman" pitchFamily="18" charset="0"/>
              </a:rPr>
              <a:t>There is not yet a blood metabolite identified for some of the metabolic disorders such as downer cow, LDA, metritis, mastitis, laminitis, retained placenta or bloat.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95F77-B3B8-4EDE-AB82-EB4E5C160787}"/>
              </a:ext>
            </a:extLst>
          </p:cNvPr>
          <p:cNvSpPr>
            <a:spLocks noGrp="1"/>
          </p:cNvSpPr>
          <p:nvPr>
            <p:ph type="title"/>
          </p:nvPr>
        </p:nvSpPr>
        <p:spPr/>
        <p:txBody>
          <a:bodyPr>
            <a:normAutofit/>
          </a:bodyPr>
          <a:lstStyle/>
          <a:p>
            <a:pPr algn="ctr"/>
            <a:r>
              <a:rPr lang="en-IN" sz="2400" b="1" i="0" dirty="0">
                <a:solidFill>
                  <a:srgbClr val="0E6545"/>
                </a:solidFill>
                <a:effectLst/>
                <a:latin typeface="Open Sans" panose="020B0606030504020204" pitchFamily="34" charset="0"/>
              </a:rPr>
              <a:t>Control and Prevention</a:t>
            </a:r>
            <a:endParaRPr lang="en-IN" sz="2400" dirty="0"/>
          </a:p>
        </p:txBody>
      </p:sp>
      <p:sp>
        <p:nvSpPr>
          <p:cNvPr id="3" name="Content Placeholder 2">
            <a:extLst>
              <a:ext uri="{FF2B5EF4-FFF2-40B4-BE49-F238E27FC236}">
                <a16:creationId xmlns:a16="http://schemas.microsoft.com/office/drawing/2014/main" id="{DAF75B12-ADD9-4E30-B150-7363A26B4A3B}"/>
              </a:ext>
            </a:extLst>
          </p:cNvPr>
          <p:cNvSpPr>
            <a:spLocks noGrp="1"/>
          </p:cNvSpPr>
          <p:nvPr>
            <p:ph idx="1"/>
          </p:nvPr>
        </p:nvSpPr>
        <p:spPr/>
        <p:txBody>
          <a:bodyPr>
            <a:normAutofit/>
          </a:bodyPr>
          <a:lstStyle/>
          <a:p>
            <a:pPr algn="just">
              <a:buFont typeface="Wingdings" panose="05000000000000000000" pitchFamily="2" charset="2"/>
              <a:buChar char="v"/>
            </a:pPr>
            <a:r>
              <a:rPr lang="en-US" sz="1900" b="0" i="0" dirty="0">
                <a:solidFill>
                  <a:schemeClr val="tx1"/>
                </a:solidFill>
                <a:effectLst/>
                <a:latin typeface="Times New Roman" panose="02020603050405020304" pitchFamily="18" charset="0"/>
                <a:cs typeface="Times New Roman" panose="02020603050405020304" pitchFamily="18" charset="0"/>
              </a:rPr>
              <a:t>Management practices used to reduce the risk of bloat include </a:t>
            </a:r>
          </a:p>
          <a:p>
            <a:pPr marL="457200" indent="-457200" algn="just">
              <a:buFont typeface="+mj-lt"/>
              <a:buAutoNum type="arabicPeriod"/>
            </a:pPr>
            <a:r>
              <a:rPr lang="en-US" sz="1900" dirty="0">
                <a:solidFill>
                  <a:schemeClr val="tx1"/>
                </a:solidFill>
                <a:latin typeface="Times New Roman" panose="02020603050405020304" pitchFamily="18" charset="0"/>
                <a:cs typeface="Times New Roman" panose="02020603050405020304" pitchFamily="18" charset="0"/>
              </a:rPr>
              <a:t>F</a:t>
            </a:r>
            <a:r>
              <a:rPr lang="en-US" sz="1900" b="0" i="0" dirty="0">
                <a:solidFill>
                  <a:schemeClr val="tx1"/>
                </a:solidFill>
                <a:effectLst/>
                <a:latin typeface="Times New Roman" panose="02020603050405020304" pitchFamily="18" charset="0"/>
                <a:cs typeface="Times New Roman" panose="02020603050405020304" pitchFamily="18" charset="0"/>
              </a:rPr>
              <a:t>eeding hay, before turning cattle on pasture</a:t>
            </a:r>
          </a:p>
          <a:p>
            <a:pPr marL="457200" indent="-457200" algn="just">
              <a:buFont typeface="+mj-lt"/>
              <a:buAutoNum type="arabicPeriod"/>
            </a:pPr>
            <a:r>
              <a:rPr lang="en-US" sz="1900" dirty="0">
                <a:solidFill>
                  <a:schemeClr val="tx1"/>
                </a:solidFill>
                <a:latin typeface="Times New Roman" panose="02020603050405020304" pitchFamily="18" charset="0"/>
                <a:cs typeface="Times New Roman" panose="02020603050405020304" pitchFamily="18" charset="0"/>
              </a:rPr>
              <a:t>M</a:t>
            </a:r>
            <a:r>
              <a:rPr lang="en-US" sz="1900" b="0" i="0" dirty="0">
                <a:solidFill>
                  <a:schemeClr val="tx1"/>
                </a:solidFill>
                <a:effectLst/>
                <a:latin typeface="Times New Roman" panose="02020603050405020304" pitchFamily="18" charset="0"/>
                <a:cs typeface="Times New Roman" panose="02020603050405020304" pitchFamily="18" charset="0"/>
              </a:rPr>
              <a:t>aintaining grass dominance in the sward, or using strip grazing to restrict intake, with movement of animals to a new strip in the afternoon, not the early morning. </a:t>
            </a:r>
          </a:p>
          <a:p>
            <a:pPr algn="just">
              <a:buFont typeface="Wingdings" panose="05000000000000000000" pitchFamily="2" charset="2"/>
              <a:buChar char="v"/>
            </a:pPr>
            <a:r>
              <a:rPr lang="en-US" sz="1900" b="0" i="0" dirty="0">
                <a:solidFill>
                  <a:schemeClr val="tx1"/>
                </a:solidFill>
                <a:effectLst/>
                <a:latin typeface="Times New Roman" panose="02020603050405020304" pitchFamily="18" charset="0"/>
                <a:cs typeface="Times New Roman" panose="02020603050405020304" pitchFamily="18" charset="0"/>
              </a:rPr>
              <a:t>The satisfactory method available to prevent pasture bloating is continual administration of an antifoaming agent during the risk period.</a:t>
            </a:r>
            <a:endParaRPr lang="en-IN" sz="19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4F6CB10-42C2-4F62-ADB6-4D8E1C3467C9}"/>
              </a:ext>
            </a:extLst>
          </p:cNvPr>
          <p:cNvSpPr>
            <a:spLocks noGrp="1"/>
          </p:cNvSpPr>
          <p:nvPr>
            <p:ph type="sldNum" sz="quarter" idx="12"/>
          </p:nvPr>
        </p:nvSpPr>
        <p:spPr/>
        <p:txBody>
          <a:bodyPr/>
          <a:lstStyle/>
          <a:p>
            <a:fld id="{B6F15528-21DE-4FAA-801E-634DDDAF4B2B}" type="slidenum">
              <a:rPr lang="en-US" smtClean="0"/>
              <a:pPr/>
              <a:t>50</a:t>
            </a:fld>
            <a:endParaRPr lang="en-US"/>
          </a:p>
        </p:txBody>
      </p:sp>
    </p:spTree>
    <p:extLst>
      <p:ext uri="{BB962C8B-B14F-4D97-AF65-F5344CB8AC3E}">
        <p14:creationId xmlns:p14="http://schemas.microsoft.com/office/powerpoint/2010/main" val="2390637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mage result for thank you"/>
          <p:cNvPicPr>
            <a:picLocks noChangeAspect="1" noChangeArrowheads="1"/>
          </p:cNvPicPr>
          <p:nvPr/>
        </p:nvPicPr>
        <p:blipFill>
          <a:blip r:embed="rId3" cstate="print"/>
          <a:srcRect/>
          <a:stretch>
            <a:fillRect/>
          </a:stretch>
        </p:blipFill>
        <p:spPr bwMode="auto">
          <a:xfrm>
            <a:off x="1676400" y="1876425"/>
            <a:ext cx="5962650" cy="4219575"/>
          </a:xfrm>
          <a:prstGeom prst="rect">
            <a:avLst/>
          </a:prstGeom>
          <a:noFill/>
        </p:spPr>
      </p:pic>
      <p:sp>
        <p:nvSpPr>
          <p:cNvPr id="5" name="Slide Number Placeholder 4"/>
          <p:cNvSpPr>
            <a:spLocks noGrp="1"/>
          </p:cNvSpPr>
          <p:nvPr>
            <p:ph type="sldNum" sz="quarter" idx="12"/>
          </p:nvPr>
        </p:nvSpPr>
        <p:spPr>
          <a:xfrm>
            <a:off x="76200" y="6459787"/>
            <a:ext cx="8763000" cy="245814"/>
          </a:xfrm>
        </p:spPr>
        <p:txBody>
          <a:bodyPr/>
          <a:lstStyle/>
          <a:p>
            <a:r>
              <a:rPr lang="en-US" dirty="0">
                <a:solidFill>
                  <a:schemeClr val="bg1"/>
                </a:solidFill>
                <a:latin typeface="Times New Roman" pitchFamily="18" charset="0"/>
                <a:cs typeface="Times New Roman" pitchFamily="18" charset="0"/>
              </a:rPr>
              <a:t>Dr. Muneendra Kumar, Assistant Professor, Department of Animal Nutrition, DUVASU, Mathura                                                                                             </a:t>
            </a:r>
            <a:fld id="{B6F15528-21DE-4FAA-801E-634DDDAF4B2B}" type="slidenum">
              <a:rPr lang="en-US" smtClean="0"/>
              <a:pPr/>
              <a:t>51</a:t>
            </a:fld>
            <a:endParaRPr lang="en-US" dirty="0"/>
          </a:p>
        </p:txBody>
      </p:sp>
      <p:pic>
        <p:nvPicPr>
          <p:cNvPr id="4" name="Picture 3">
            <a:extLst>
              <a:ext uri="{FF2B5EF4-FFF2-40B4-BE49-F238E27FC236}">
                <a16:creationId xmlns:a16="http://schemas.microsoft.com/office/drawing/2014/main" id="{C803AD27-C2D6-4E31-8501-C478F6ACCA0E}"/>
              </a:ext>
            </a:extLst>
          </p:cNvPr>
          <p:cNvPicPr>
            <a:picLocks noChangeAspect="1"/>
          </p:cNvPicPr>
          <p:nvPr/>
        </p:nvPicPr>
        <p:blipFill>
          <a:blip r:embed="rId4" cstate="print"/>
          <a:stretch>
            <a:fillRect/>
          </a:stretch>
        </p:blipFill>
        <p:spPr>
          <a:xfrm>
            <a:off x="0" y="151659"/>
            <a:ext cx="1478018" cy="1478018"/>
          </a:xfrm>
          <a:prstGeom prst="rect">
            <a:avLst/>
          </a:prstGeom>
        </p:spPr>
      </p:pic>
      <p:pic>
        <p:nvPicPr>
          <p:cNvPr id="6" name="Picture 5" descr="New Picture">
            <a:extLst>
              <a:ext uri="{FF2B5EF4-FFF2-40B4-BE49-F238E27FC236}">
                <a16:creationId xmlns:a16="http://schemas.microsoft.com/office/drawing/2014/main" id="{886855B3-0201-4114-A6D0-309023D223BC}"/>
              </a:ext>
            </a:extLst>
          </p:cNvPr>
          <p:cNvPicPr/>
          <p:nvPr/>
        </p:nvPicPr>
        <p:blipFill>
          <a:blip r:embed="rId5" cstate="print"/>
          <a:srcRect/>
          <a:stretch>
            <a:fillRect/>
          </a:stretch>
        </p:blipFill>
        <p:spPr bwMode="auto">
          <a:xfrm>
            <a:off x="7476796" y="133904"/>
            <a:ext cx="1667204" cy="1454369"/>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buFont typeface="Wingdings" pitchFamily="2" charset="2"/>
              <a:buChar char="v"/>
            </a:pPr>
            <a:r>
              <a:rPr lang="en-US" dirty="0">
                <a:solidFill>
                  <a:schemeClr val="tx1"/>
                </a:solidFill>
                <a:latin typeface="Times New Roman" pitchFamily="18" charset="0"/>
                <a:cs typeface="Times New Roman" pitchFamily="18" charset="0"/>
              </a:rPr>
              <a:t>The most interesting observation with regards to the occurrence of metabolic disorders is that they are highly associated with each other. </a:t>
            </a:r>
          </a:p>
          <a:p>
            <a:pPr marL="457200" indent="-457200" algn="just">
              <a:buFont typeface="+mj-lt"/>
              <a:buAutoNum type="arabicPeriod"/>
            </a:pPr>
            <a:r>
              <a:rPr lang="en-US" dirty="0">
                <a:solidFill>
                  <a:srgbClr val="7030A0"/>
                </a:solidFill>
                <a:latin typeface="Times New Roman" pitchFamily="18" charset="0"/>
                <a:cs typeface="Times New Roman" pitchFamily="18" charset="0"/>
              </a:rPr>
              <a:t>Cows affected by milk fever are more prone to mastitis, retained placenta, metritis, LDA, </a:t>
            </a:r>
            <a:r>
              <a:rPr lang="en-US" dirty="0" err="1">
                <a:solidFill>
                  <a:srgbClr val="7030A0"/>
                </a:solidFill>
                <a:latin typeface="Times New Roman" pitchFamily="18" charset="0"/>
                <a:cs typeface="Times New Roman" pitchFamily="18" charset="0"/>
              </a:rPr>
              <a:t>distocia</a:t>
            </a:r>
            <a:r>
              <a:rPr lang="en-US" dirty="0">
                <a:solidFill>
                  <a:srgbClr val="7030A0"/>
                </a:solidFill>
                <a:latin typeface="Times New Roman" pitchFamily="18" charset="0"/>
                <a:cs typeface="Times New Roman" pitchFamily="18" charset="0"/>
              </a:rPr>
              <a:t>, udder edema, and ketosis.</a:t>
            </a:r>
          </a:p>
          <a:p>
            <a:pPr marL="457200" indent="-457200" algn="just">
              <a:buFont typeface="+mj-lt"/>
              <a:buAutoNum type="arabicPeriod"/>
            </a:pPr>
            <a:r>
              <a:rPr lang="en-US" dirty="0">
                <a:solidFill>
                  <a:srgbClr val="7030A0"/>
                </a:solidFill>
                <a:latin typeface="Times New Roman" pitchFamily="18" charset="0"/>
                <a:cs typeface="Times New Roman" pitchFamily="18" charset="0"/>
              </a:rPr>
              <a:t>Cows affected by acidosis are more prone to laminitis, LDA, milk fever, mastitis, and fatty liver. </a:t>
            </a:r>
          </a:p>
          <a:p>
            <a:pPr marL="457200" indent="-457200" algn="just">
              <a:buFont typeface="+mj-lt"/>
              <a:buAutoNum type="arabicPeriod"/>
            </a:pPr>
            <a:r>
              <a:rPr lang="en-US" dirty="0">
                <a:solidFill>
                  <a:srgbClr val="7030A0"/>
                </a:solidFill>
                <a:latin typeface="Times New Roman" pitchFamily="18" charset="0"/>
                <a:cs typeface="Times New Roman" pitchFamily="18" charset="0"/>
              </a:rPr>
              <a:t>Those animals affected by retained placenta are more prone to metritis, LDA, and ketosis. </a:t>
            </a:r>
          </a:p>
          <a:p>
            <a:pPr marL="457200" indent="-457200" algn="just">
              <a:buFont typeface="+mj-lt"/>
              <a:buAutoNum type="arabicPeriod"/>
            </a:pPr>
            <a:r>
              <a:rPr lang="en-US" dirty="0">
                <a:solidFill>
                  <a:srgbClr val="7030A0"/>
                </a:solidFill>
                <a:latin typeface="Times New Roman" pitchFamily="18" charset="0"/>
                <a:cs typeface="Times New Roman" pitchFamily="18" charset="0"/>
              </a:rPr>
              <a:t>Ketosis and fatty liver are common findings in cows affected by milk fever, mastitis, laminitis, LDA, metritis, retained placenta and udder edema.</a:t>
            </a:r>
          </a:p>
        </p:txBody>
      </p:sp>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C059A-11BA-4D5D-86A3-0A1294966795}"/>
              </a:ext>
            </a:extLst>
          </p:cNvPr>
          <p:cNvSpPr>
            <a:spLocks noGrp="1"/>
          </p:cNvSpPr>
          <p:nvPr>
            <p:ph type="sldNum" sz="quarter" idx="12"/>
          </p:nvPr>
        </p:nvSpPr>
        <p:spPr/>
        <p:txBody>
          <a:bodyPr/>
          <a:lstStyle/>
          <a:p>
            <a:fld id="{B6F15528-21DE-4FAA-801E-634DDDAF4B2B}" type="slidenum">
              <a:rPr lang="en-US" smtClean="0"/>
              <a:pPr/>
              <a:t>7</a:t>
            </a:fld>
            <a:endParaRPr lang="en-US"/>
          </a:p>
        </p:txBody>
      </p:sp>
      <p:pic>
        <p:nvPicPr>
          <p:cNvPr id="6" name="Picture 5">
            <a:extLst>
              <a:ext uri="{FF2B5EF4-FFF2-40B4-BE49-F238E27FC236}">
                <a16:creationId xmlns:a16="http://schemas.microsoft.com/office/drawing/2014/main" id="{F8AD81F6-7225-44B8-962C-DA8B17FF3FCD}"/>
              </a:ext>
            </a:extLst>
          </p:cNvPr>
          <p:cNvPicPr>
            <a:picLocks noChangeAspect="1"/>
          </p:cNvPicPr>
          <p:nvPr/>
        </p:nvPicPr>
        <p:blipFill>
          <a:blip r:embed="rId2"/>
          <a:stretch>
            <a:fillRect/>
          </a:stretch>
        </p:blipFill>
        <p:spPr>
          <a:xfrm>
            <a:off x="1600200" y="1981200"/>
            <a:ext cx="6172200" cy="3460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DB0F87CA-5DEF-4E01-8099-3FAD4E9D0391}"/>
              </a:ext>
            </a:extLst>
          </p:cNvPr>
          <p:cNvSpPr txBox="1"/>
          <p:nvPr/>
        </p:nvSpPr>
        <p:spPr>
          <a:xfrm>
            <a:off x="3352800" y="732345"/>
            <a:ext cx="2133600" cy="461665"/>
          </a:xfrm>
          <a:prstGeom prst="rect">
            <a:avLst/>
          </a:prstGeom>
          <a:noFill/>
        </p:spPr>
        <p:txBody>
          <a:bodyPr wrap="square" rtlCol="0">
            <a:spAutoFit/>
          </a:bodyPr>
          <a:lstStyle/>
          <a:p>
            <a:r>
              <a:rPr lang="en-US" sz="2400" b="1" dirty="0">
                <a:solidFill>
                  <a:srgbClr val="FF0000"/>
                </a:solidFill>
                <a:latin typeface="Arial Black" panose="020B0A04020102020204" pitchFamily="34" charset="0"/>
              </a:rPr>
              <a:t>Lecture 2</a:t>
            </a:r>
            <a:endParaRPr lang="en-IN" sz="24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2795767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buFont typeface="Wingdings" pitchFamily="2" charset="2"/>
              <a:buChar char="v"/>
            </a:pPr>
            <a:r>
              <a:rPr lang="en-US" dirty="0" err="1">
                <a:solidFill>
                  <a:schemeClr val="tx1"/>
                </a:solidFill>
                <a:latin typeface="Times New Roman" pitchFamily="18" charset="0"/>
                <a:cs typeface="Times New Roman" pitchFamily="18" charset="0"/>
              </a:rPr>
              <a:t>Subacute</a:t>
            </a:r>
            <a:r>
              <a:rPr lang="en-US" dirty="0">
                <a:solidFill>
                  <a:schemeClr val="tx1"/>
                </a:solidFill>
                <a:latin typeface="Times New Roman" pitchFamily="18" charset="0"/>
                <a:cs typeface="Times New Roman" pitchFamily="18" charset="0"/>
              </a:rPr>
              <a:t> and acute rumen acidosis (SARA and ARA) are very prevalent disorders of dairy herds.</a:t>
            </a:r>
          </a:p>
          <a:p>
            <a:pPr algn="just">
              <a:buFont typeface="Wingdings" pitchFamily="2" charset="2"/>
              <a:buChar char="v"/>
            </a:pPr>
            <a:r>
              <a:rPr lang="en-US" dirty="0">
                <a:solidFill>
                  <a:schemeClr val="tx1"/>
                </a:solidFill>
                <a:latin typeface="Times New Roman" pitchFamily="18" charset="0"/>
                <a:cs typeface="Times New Roman" pitchFamily="18" charset="0"/>
              </a:rPr>
              <a:t>Two groups of cows at special risk for acidosis are early lactation cows and cows with high intake of grain in their diets.</a:t>
            </a:r>
          </a:p>
          <a:p>
            <a:pPr algn="just">
              <a:buFont typeface="Wingdings" pitchFamily="2" charset="2"/>
              <a:buChar char="v"/>
            </a:pPr>
            <a:r>
              <a:rPr lang="en-US" dirty="0">
                <a:solidFill>
                  <a:schemeClr val="tx1"/>
                </a:solidFill>
                <a:latin typeface="Times New Roman" pitchFamily="18" charset="0"/>
                <a:cs typeface="Times New Roman" pitchFamily="18" charset="0"/>
              </a:rPr>
              <a:t>Excessive intake of readily fermented starch often occurs immediately after calving when cows are first being adapted to a high-grain diet.</a:t>
            </a:r>
          </a:p>
          <a:p>
            <a:pPr algn="just">
              <a:buFont typeface="Wingdings" pitchFamily="2" charset="2"/>
              <a:buChar char="v"/>
            </a:pPr>
            <a:r>
              <a:rPr lang="en-US" dirty="0">
                <a:solidFill>
                  <a:schemeClr val="tx1"/>
                </a:solidFill>
                <a:latin typeface="Times New Roman" pitchFamily="18" charset="0"/>
                <a:cs typeface="Times New Roman" pitchFamily="18" charset="0"/>
              </a:rPr>
              <a:t>For optimum ruminal fermentation and fiber digestion, ruminal pH should range between 6.0-6.5.</a:t>
            </a:r>
          </a:p>
        </p:txBody>
      </p:sp>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buFont typeface="Wingdings" pitchFamily="2" charset="2"/>
              <a:buChar char="v"/>
            </a:pPr>
            <a:r>
              <a:rPr lang="en-US" dirty="0">
                <a:solidFill>
                  <a:schemeClr val="tx1"/>
                </a:solidFill>
                <a:latin typeface="Times New Roman" pitchFamily="18" charset="0"/>
                <a:cs typeface="Times New Roman" pitchFamily="18" charset="0"/>
              </a:rPr>
              <a:t>The most typical clinical manifestation of subclinical acidosis is reduced or inconsistent feed intake. </a:t>
            </a:r>
          </a:p>
          <a:p>
            <a:pPr algn="just">
              <a:buFont typeface="Wingdings" pitchFamily="2" charset="2"/>
              <a:buChar char="v"/>
            </a:pPr>
            <a:r>
              <a:rPr lang="en-US" dirty="0">
                <a:solidFill>
                  <a:schemeClr val="tx1"/>
                </a:solidFill>
                <a:latin typeface="Times New Roman" pitchFamily="18" charset="0"/>
                <a:cs typeface="Times New Roman" pitchFamily="18" charset="0"/>
              </a:rPr>
              <a:t>Other associated signs include decreased appetite, milk production, lowered fat content in the milk, poor body condition score, diarrhea, accelerated respiration, salivation, lethargy and laminitis. </a:t>
            </a:r>
          </a:p>
          <a:p>
            <a:pPr algn="just">
              <a:buFont typeface="Wingdings" pitchFamily="2" charset="2"/>
              <a:buChar char="v"/>
            </a:pPr>
            <a:r>
              <a:rPr lang="en-US" dirty="0">
                <a:solidFill>
                  <a:schemeClr val="tx1"/>
                </a:solidFill>
                <a:latin typeface="Times New Roman" pitchFamily="18" charset="0"/>
                <a:cs typeface="Times New Roman" pitchFamily="18" charset="0"/>
              </a:rPr>
              <a:t>Subclinical acidosis occurs very often even in well managed and in high producing dairy herds.</a:t>
            </a:r>
          </a:p>
          <a:p>
            <a:pPr algn="just">
              <a:buFont typeface="Wingdings" pitchFamily="2" charset="2"/>
              <a:buChar char="v"/>
            </a:pPr>
            <a:r>
              <a:rPr lang="en-US" dirty="0">
                <a:solidFill>
                  <a:schemeClr val="tx1"/>
                </a:solidFill>
                <a:latin typeface="Times New Roman" pitchFamily="18" charset="0"/>
                <a:cs typeface="Times New Roman" pitchFamily="18" charset="0"/>
              </a:rPr>
              <a:t>Acute acidosis results in very sick cows: physiological functions may be significantly impaired and death may occur. Acute acidosis is characterized by a significant decrease in ruminal pH (&lt;5.0).</a:t>
            </a:r>
          </a:p>
        </p:txBody>
      </p:sp>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a:p>
        </p:txBody>
      </p:sp>
    </p:spTree>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10791486</TotalTime>
  <Words>3844</Words>
  <Application>Microsoft Office PowerPoint</Application>
  <PresentationFormat>On-screen Show (4:3)</PresentationFormat>
  <Paragraphs>343</Paragraphs>
  <Slides>51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 Black</vt:lpstr>
      <vt:lpstr>Calibri</vt:lpstr>
      <vt:lpstr>Calibri Light</vt:lpstr>
      <vt:lpstr>inherit</vt:lpstr>
      <vt:lpstr>Open Sans</vt:lpstr>
      <vt:lpstr>Times New Roman</vt:lpstr>
      <vt:lpstr>Wingdings</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Ketosis Acetonaemia, Fat Cow Syndrome, Hypoglycaemia and Pregnancy Toxaemia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vt:lpstr>
      <vt:lpstr>PowerPoint Presentation</vt:lpstr>
      <vt:lpstr>Control and Prevention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 Feed technology</dc:title>
  <dc:creator>DELL</dc:creator>
  <cp:lastModifiedBy>Muneendra Kumar</cp:lastModifiedBy>
  <cp:revision>253</cp:revision>
  <dcterms:created xsi:type="dcterms:W3CDTF">2006-08-16T00:00:00Z</dcterms:created>
  <dcterms:modified xsi:type="dcterms:W3CDTF">2022-07-12T05:21:28Z</dcterms:modified>
</cp:coreProperties>
</file>